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ctiveX/activeX1.xml" ContentType="application/vnd.ms-office.activeX+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28"/>
  </p:notesMasterIdLst>
  <p:handoutMasterIdLst>
    <p:handoutMasterId r:id="rId29"/>
  </p:handoutMasterIdLst>
  <p:sldIdLst>
    <p:sldId id="350" r:id="rId3"/>
    <p:sldId id="351" r:id="rId4"/>
    <p:sldId id="327" r:id="rId5"/>
    <p:sldId id="343" r:id="rId6"/>
    <p:sldId id="357" r:id="rId7"/>
    <p:sldId id="332" r:id="rId8"/>
    <p:sldId id="329" r:id="rId9"/>
    <p:sldId id="338" r:id="rId10"/>
    <p:sldId id="333" r:id="rId11"/>
    <p:sldId id="331" r:id="rId12"/>
    <p:sldId id="361" r:id="rId13"/>
    <p:sldId id="328" r:id="rId14"/>
    <p:sldId id="335" r:id="rId15"/>
    <p:sldId id="336" r:id="rId16"/>
    <p:sldId id="337" r:id="rId17"/>
    <p:sldId id="345" r:id="rId18"/>
    <p:sldId id="352" r:id="rId19"/>
    <p:sldId id="354" r:id="rId20"/>
    <p:sldId id="340" r:id="rId21"/>
    <p:sldId id="334" r:id="rId22"/>
    <p:sldId id="341" r:id="rId23"/>
    <p:sldId id="342" r:id="rId24"/>
    <p:sldId id="358" r:id="rId25"/>
    <p:sldId id="360" r:id="rId26"/>
    <p:sldId id="359" r:id="rId27"/>
  </p:sldIdLst>
  <p:sldSz cx="9144000" cy="6858000" type="screen4x3"/>
  <p:notesSz cx="7010400" cy="92964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BBB59"/>
    <a:srgbClr val="4BACC6"/>
    <a:srgbClr val="8064A2"/>
    <a:srgbClr val="6600CC"/>
    <a:srgbClr val="9900FF"/>
    <a:srgbClr val="FF00FF"/>
    <a:srgbClr val="663300"/>
    <a:srgbClr val="FF505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5" autoAdjust="0"/>
    <p:restoredTop sz="63410" autoAdjust="0"/>
  </p:normalViewPr>
  <p:slideViewPr>
    <p:cSldViewPr>
      <p:cViewPr varScale="1">
        <p:scale>
          <a:sx n="45" d="100"/>
          <a:sy n="45" d="100"/>
        </p:scale>
        <p:origin x="-19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25396"/>
  <ax:ocxPr ax:name="_cy" ax:value="17943"/>
  <ax:ocxPr ax:name="FlashVars" ax:value=""/>
  <ax:ocxPr ax:name="Movie" ax:value=".\SAHRMA Presentation_pptx\Assets\VideoPlayer.swf?source=Stop the Drama and Do the Work At the Whiteboard - YouTube_2.flv&amp;skin=.\SAHRMA Presentation_pptx\Assets\SkinOverAllNoFullNoCaption.swf"/>
  <ax:ocxPr ax:name="Src" ax:value=".\SAHRMA Presentation_pptx\Assets\VideoPlayer.swf?source=Stop the Drama and Do the Work At the Whiteboard - YouTube_2.flv&amp;skin=.\SAHRMA Presentation_pptx\Assets\SkinOverAllNoFullNoCaption.swf"/>
  <ax:ocxPr ax:name="WMode" ax:value="Window"/>
  <ax:ocxPr ax:name="Play" ax:value="0"/>
  <ax:ocxPr ax:name="Loop" ax:value="-1"/>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000000"/>
  <ax:ocxPr ax:name="SWRemote" ax:value="C:\Users\sandra\AppData\Local\Temp\Acr4DD0.bmp?_pptx"/>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67DBFD-AB04-4773-B94C-1103FE6C8FEE}" type="doc">
      <dgm:prSet loTypeId="urn:microsoft.com/office/officeart/2005/8/layout/pyramid4" loCatId="pyramid" qsTypeId="urn:microsoft.com/office/officeart/2005/8/quickstyle/simple1" qsCatId="simple" csTypeId="urn:microsoft.com/office/officeart/2005/8/colors/colorful1#1" csCatId="colorful" phldr="1"/>
      <dgm:spPr/>
      <dgm:t>
        <a:bodyPr/>
        <a:lstStyle/>
        <a:p>
          <a:endParaRPr lang="en-US"/>
        </a:p>
      </dgm:t>
    </dgm:pt>
    <dgm:pt modelId="{C21412A0-B235-4E02-BF7D-9A29BD4A9656}">
      <dgm:prSet phldrT="[Text]"/>
      <dgm:spPr/>
      <dgm:t>
        <a:bodyPr/>
        <a:lstStyle/>
        <a:p>
          <a:r>
            <a:rPr lang="en-US" dirty="0"/>
            <a:t>Victim</a:t>
          </a:r>
        </a:p>
        <a:p>
          <a:r>
            <a:rPr lang="en-US" dirty="0"/>
            <a:t>Not OK/Ok</a:t>
          </a:r>
        </a:p>
      </dgm:t>
    </dgm:pt>
    <dgm:pt modelId="{B3068468-DF30-481F-825A-704C96B34BC9}" type="parTrans" cxnId="{ACD9B1E2-4A21-45C2-92C3-253AFCD59D4C}">
      <dgm:prSet/>
      <dgm:spPr/>
      <dgm:t>
        <a:bodyPr/>
        <a:lstStyle/>
        <a:p>
          <a:endParaRPr lang="en-US"/>
        </a:p>
      </dgm:t>
    </dgm:pt>
    <dgm:pt modelId="{7ADEAE78-B6ED-41B9-9608-845ACC1B1D42}" type="sibTrans" cxnId="{ACD9B1E2-4A21-45C2-92C3-253AFCD59D4C}">
      <dgm:prSet/>
      <dgm:spPr/>
      <dgm:t>
        <a:bodyPr/>
        <a:lstStyle/>
        <a:p>
          <a:endParaRPr lang="en-US"/>
        </a:p>
      </dgm:t>
    </dgm:pt>
    <dgm:pt modelId="{F6B9A1CA-FBCA-4724-8B26-931A966E2275}">
      <dgm:prSet phldrT="[Text]"/>
      <dgm:spPr/>
      <dgm:t>
        <a:bodyPr/>
        <a:lstStyle/>
        <a:p>
          <a:r>
            <a:rPr lang="en-US" dirty="0"/>
            <a:t>Persecutor</a:t>
          </a:r>
        </a:p>
        <a:p>
          <a:r>
            <a:rPr lang="en-US" dirty="0"/>
            <a:t>OK/Not OK</a:t>
          </a:r>
        </a:p>
      </dgm:t>
    </dgm:pt>
    <dgm:pt modelId="{0C391AA0-83F1-4538-A4A8-4A087D9D7FC9}" type="parTrans" cxnId="{E2DF82B8-7F1C-46C3-99DB-13713A15B3CF}">
      <dgm:prSet/>
      <dgm:spPr/>
      <dgm:t>
        <a:bodyPr/>
        <a:lstStyle/>
        <a:p>
          <a:endParaRPr lang="en-US"/>
        </a:p>
      </dgm:t>
    </dgm:pt>
    <dgm:pt modelId="{EA048093-72C7-4E2C-A7EA-8DF7FE291268}" type="sibTrans" cxnId="{E2DF82B8-7F1C-46C3-99DB-13713A15B3CF}">
      <dgm:prSet/>
      <dgm:spPr/>
      <dgm:t>
        <a:bodyPr/>
        <a:lstStyle/>
        <a:p>
          <a:endParaRPr lang="en-US"/>
        </a:p>
      </dgm:t>
    </dgm:pt>
    <dgm:pt modelId="{BEC374D8-1268-4C69-B57E-BE7C0B8E6104}">
      <dgm:prSet phldrT="[Text]"/>
      <dgm:spPr/>
      <dgm:t>
        <a:bodyPr/>
        <a:lstStyle/>
        <a:p>
          <a:r>
            <a:rPr lang="en-US" dirty="0"/>
            <a:t>Drama Triangle</a:t>
          </a:r>
        </a:p>
      </dgm:t>
    </dgm:pt>
    <dgm:pt modelId="{659DCCD3-64AF-4CF8-B0B2-C29BF6AEF49B}" type="parTrans" cxnId="{EA7D378A-47DB-4C2A-B55F-4C144562FFCB}">
      <dgm:prSet/>
      <dgm:spPr/>
      <dgm:t>
        <a:bodyPr/>
        <a:lstStyle/>
        <a:p>
          <a:endParaRPr lang="en-US"/>
        </a:p>
      </dgm:t>
    </dgm:pt>
    <dgm:pt modelId="{951DFABA-527E-4428-B03B-AD3F1DE99C1C}" type="sibTrans" cxnId="{EA7D378A-47DB-4C2A-B55F-4C144562FFCB}">
      <dgm:prSet/>
      <dgm:spPr/>
      <dgm:t>
        <a:bodyPr/>
        <a:lstStyle/>
        <a:p>
          <a:endParaRPr lang="en-US"/>
        </a:p>
      </dgm:t>
    </dgm:pt>
    <dgm:pt modelId="{2EB4C77A-DDB2-4A6E-905C-FE8AB1D599F2}">
      <dgm:prSet phldrT="[Text]"/>
      <dgm:spPr/>
      <dgm:t>
        <a:bodyPr/>
        <a:lstStyle/>
        <a:p>
          <a:r>
            <a:rPr lang="en-US" dirty="0"/>
            <a:t>Rescuer</a:t>
          </a:r>
        </a:p>
        <a:p>
          <a:r>
            <a:rPr lang="en-US" dirty="0"/>
            <a:t>OK/Not OK</a:t>
          </a:r>
        </a:p>
      </dgm:t>
    </dgm:pt>
    <dgm:pt modelId="{AB0BC22F-2E3B-4AD0-98DA-0E2192EC64FA}" type="parTrans" cxnId="{4B0833EC-10FB-403C-9F21-83B00D1F2B00}">
      <dgm:prSet/>
      <dgm:spPr/>
      <dgm:t>
        <a:bodyPr/>
        <a:lstStyle/>
        <a:p>
          <a:endParaRPr lang="en-US"/>
        </a:p>
      </dgm:t>
    </dgm:pt>
    <dgm:pt modelId="{6652EA71-C1A3-41D1-AFC8-3EB40D536478}" type="sibTrans" cxnId="{4B0833EC-10FB-403C-9F21-83B00D1F2B00}">
      <dgm:prSet/>
      <dgm:spPr/>
      <dgm:t>
        <a:bodyPr/>
        <a:lstStyle/>
        <a:p>
          <a:endParaRPr lang="en-US"/>
        </a:p>
      </dgm:t>
    </dgm:pt>
    <dgm:pt modelId="{536440F2-1466-4CCA-A72E-1B978DFE3731}" type="pres">
      <dgm:prSet presAssocID="{1867DBFD-AB04-4773-B94C-1103FE6C8FEE}" presName="compositeShape" presStyleCnt="0">
        <dgm:presLayoutVars>
          <dgm:chMax val="9"/>
          <dgm:dir/>
          <dgm:resizeHandles val="exact"/>
        </dgm:presLayoutVars>
      </dgm:prSet>
      <dgm:spPr/>
      <dgm:t>
        <a:bodyPr/>
        <a:lstStyle/>
        <a:p>
          <a:endParaRPr lang="en-US"/>
        </a:p>
      </dgm:t>
    </dgm:pt>
    <dgm:pt modelId="{B501AFA2-1144-40EE-93D4-8D2057C1048F}" type="pres">
      <dgm:prSet presAssocID="{1867DBFD-AB04-4773-B94C-1103FE6C8FEE}" presName="triangle1" presStyleLbl="node1" presStyleIdx="0" presStyleCnt="4" custLinFactNeighborX="2383">
        <dgm:presLayoutVars>
          <dgm:bulletEnabled val="1"/>
        </dgm:presLayoutVars>
      </dgm:prSet>
      <dgm:spPr/>
      <dgm:t>
        <a:bodyPr/>
        <a:lstStyle/>
        <a:p>
          <a:endParaRPr lang="en-US"/>
        </a:p>
      </dgm:t>
    </dgm:pt>
    <dgm:pt modelId="{AA9A566D-02E7-43C9-92F1-EA544D7AAAC8}" type="pres">
      <dgm:prSet presAssocID="{1867DBFD-AB04-4773-B94C-1103FE6C8FEE}" presName="triangle2" presStyleLbl="node1" presStyleIdx="1" presStyleCnt="4">
        <dgm:presLayoutVars>
          <dgm:bulletEnabled val="1"/>
        </dgm:presLayoutVars>
      </dgm:prSet>
      <dgm:spPr/>
      <dgm:t>
        <a:bodyPr/>
        <a:lstStyle/>
        <a:p>
          <a:endParaRPr lang="en-US"/>
        </a:p>
      </dgm:t>
    </dgm:pt>
    <dgm:pt modelId="{8CD5D25B-23B4-4F71-94BE-EA614C0BE847}" type="pres">
      <dgm:prSet presAssocID="{1867DBFD-AB04-4773-B94C-1103FE6C8FEE}" presName="triangle3" presStyleLbl="node1" presStyleIdx="2" presStyleCnt="4" custLinFactNeighborX="834" custLinFactNeighborY="209">
        <dgm:presLayoutVars>
          <dgm:bulletEnabled val="1"/>
        </dgm:presLayoutVars>
      </dgm:prSet>
      <dgm:spPr/>
      <dgm:t>
        <a:bodyPr/>
        <a:lstStyle/>
        <a:p>
          <a:endParaRPr lang="en-US"/>
        </a:p>
      </dgm:t>
    </dgm:pt>
    <dgm:pt modelId="{7A667B0B-BAC1-4105-B485-3106EE507D0F}" type="pres">
      <dgm:prSet presAssocID="{1867DBFD-AB04-4773-B94C-1103FE6C8FEE}" presName="triangle4" presStyleLbl="node1" presStyleIdx="3" presStyleCnt="4" custLinFactNeighborX="2085" custLinFactNeighborY="209">
        <dgm:presLayoutVars>
          <dgm:bulletEnabled val="1"/>
        </dgm:presLayoutVars>
      </dgm:prSet>
      <dgm:spPr/>
      <dgm:t>
        <a:bodyPr/>
        <a:lstStyle/>
        <a:p>
          <a:endParaRPr lang="en-US"/>
        </a:p>
      </dgm:t>
    </dgm:pt>
  </dgm:ptLst>
  <dgm:cxnLst>
    <dgm:cxn modelId="{E2DF82B8-7F1C-46C3-99DB-13713A15B3CF}" srcId="{1867DBFD-AB04-4773-B94C-1103FE6C8FEE}" destId="{F6B9A1CA-FBCA-4724-8B26-931A966E2275}" srcOrd="1" destOrd="0" parTransId="{0C391AA0-83F1-4538-A4A8-4A087D9D7FC9}" sibTransId="{EA048093-72C7-4E2C-A7EA-8DF7FE291268}"/>
    <dgm:cxn modelId="{F5E86C1A-8219-4FD0-A1E0-E145A2E4217A}" type="presOf" srcId="{F6B9A1CA-FBCA-4724-8B26-931A966E2275}" destId="{AA9A566D-02E7-43C9-92F1-EA544D7AAAC8}" srcOrd="0" destOrd="0" presId="urn:microsoft.com/office/officeart/2005/8/layout/pyramid4"/>
    <dgm:cxn modelId="{F3C820E5-BB7D-46C6-ABE2-007FE2464082}" type="presOf" srcId="{2EB4C77A-DDB2-4A6E-905C-FE8AB1D599F2}" destId="{7A667B0B-BAC1-4105-B485-3106EE507D0F}" srcOrd="0" destOrd="0" presId="urn:microsoft.com/office/officeart/2005/8/layout/pyramid4"/>
    <dgm:cxn modelId="{EA7D378A-47DB-4C2A-B55F-4C144562FFCB}" srcId="{1867DBFD-AB04-4773-B94C-1103FE6C8FEE}" destId="{BEC374D8-1268-4C69-B57E-BE7C0B8E6104}" srcOrd="2" destOrd="0" parTransId="{659DCCD3-64AF-4CF8-B0B2-C29BF6AEF49B}" sibTransId="{951DFABA-527E-4428-B03B-AD3F1DE99C1C}"/>
    <dgm:cxn modelId="{E4CDCB4D-5B68-42AA-8FEF-FE82F9F72D63}" type="presOf" srcId="{BEC374D8-1268-4C69-B57E-BE7C0B8E6104}" destId="{8CD5D25B-23B4-4F71-94BE-EA614C0BE847}" srcOrd="0" destOrd="0" presId="urn:microsoft.com/office/officeart/2005/8/layout/pyramid4"/>
    <dgm:cxn modelId="{B342886C-E140-4E45-ACAE-96B2066C52A6}" type="presOf" srcId="{C21412A0-B235-4E02-BF7D-9A29BD4A9656}" destId="{B501AFA2-1144-40EE-93D4-8D2057C1048F}" srcOrd="0" destOrd="0" presId="urn:microsoft.com/office/officeart/2005/8/layout/pyramid4"/>
    <dgm:cxn modelId="{C0EDFEFD-E1C6-4B90-A215-7DDEAE39FC25}" type="presOf" srcId="{1867DBFD-AB04-4773-B94C-1103FE6C8FEE}" destId="{536440F2-1466-4CCA-A72E-1B978DFE3731}" srcOrd="0" destOrd="0" presId="urn:microsoft.com/office/officeart/2005/8/layout/pyramid4"/>
    <dgm:cxn modelId="{ACD9B1E2-4A21-45C2-92C3-253AFCD59D4C}" srcId="{1867DBFD-AB04-4773-B94C-1103FE6C8FEE}" destId="{C21412A0-B235-4E02-BF7D-9A29BD4A9656}" srcOrd="0" destOrd="0" parTransId="{B3068468-DF30-481F-825A-704C96B34BC9}" sibTransId="{7ADEAE78-B6ED-41B9-9608-845ACC1B1D42}"/>
    <dgm:cxn modelId="{4B0833EC-10FB-403C-9F21-83B00D1F2B00}" srcId="{1867DBFD-AB04-4773-B94C-1103FE6C8FEE}" destId="{2EB4C77A-DDB2-4A6E-905C-FE8AB1D599F2}" srcOrd="3" destOrd="0" parTransId="{AB0BC22F-2E3B-4AD0-98DA-0E2192EC64FA}" sibTransId="{6652EA71-C1A3-41D1-AFC8-3EB40D536478}"/>
    <dgm:cxn modelId="{DB98B6BB-C226-4C7F-B53B-9C56B7EAD11B}" type="presParOf" srcId="{536440F2-1466-4CCA-A72E-1B978DFE3731}" destId="{B501AFA2-1144-40EE-93D4-8D2057C1048F}" srcOrd="0" destOrd="0" presId="urn:microsoft.com/office/officeart/2005/8/layout/pyramid4"/>
    <dgm:cxn modelId="{77567D0B-A633-490A-9C73-A222940E2929}" type="presParOf" srcId="{536440F2-1466-4CCA-A72E-1B978DFE3731}" destId="{AA9A566D-02E7-43C9-92F1-EA544D7AAAC8}" srcOrd="1" destOrd="0" presId="urn:microsoft.com/office/officeart/2005/8/layout/pyramid4"/>
    <dgm:cxn modelId="{323A602D-0E1A-40DC-98D6-9744A7A994BA}" type="presParOf" srcId="{536440F2-1466-4CCA-A72E-1B978DFE3731}" destId="{8CD5D25B-23B4-4F71-94BE-EA614C0BE847}" srcOrd="2" destOrd="0" presId="urn:microsoft.com/office/officeart/2005/8/layout/pyramid4"/>
    <dgm:cxn modelId="{03975465-321B-40B3-9BD8-A5FC8FFB569E}" type="presParOf" srcId="{536440F2-1466-4CCA-A72E-1B978DFE3731}" destId="{7A667B0B-BAC1-4105-B485-3106EE507D0F}"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67DBFD-AB04-4773-B94C-1103FE6C8FEE}" type="doc">
      <dgm:prSet loTypeId="urn:microsoft.com/office/officeart/2005/8/layout/pyramid4" loCatId="pyramid" qsTypeId="urn:microsoft.com/office/officeart/2005/8/quickstyle/simple1" qsCatId="simple" csTypeId="urn:microsoft.com/office/officeart/2005/8/colors/colorful1#2" csCatId="colorful" phldr="1"/>
      <dgm:spPr/>
      <dgm:t>
        <a:bodyPr/>
        <a:lstStyle/>
        <a:p>
          <a:endParaRPr lang="en-US"/>
        </a:p>
      </dgm:t>
    </dgm:pt>
    <dgm:pt modelId="{C21412A0-B235-4E02-BF7D-9A29BD4A9656}">
      <dgm:prSet phldrT="[Text]"/>
      <dgm:spPr/>
      <dgm:t>
        <a:bodyPr/>
        <a:lstStyle/>
        <a:p>
          <a:r>
            <a:rPr lang="en-US" dirty="0"/>
            <a:t>Victim</a:t>
          </a:r>
        </a:p>
        <a:p>
          <a:r>
            <a:rPr lang="en-US" dirty="0"/>
            <a:t>Not OK/Ok</a:t>
          </a:r>
        </a:p>
      </dgm:t>
    </dgm:pt>
    <dgm:pt modelId="{B3068468-DF30-481F-825A-704C96B34BC9}" type="parTrans" cxnId="{ACD9B1E2-4A21-45C2-92C3-253AFCD59D4C}">
      <dgm:prSet/>
      <dgm:spPr/>
      <dgm:t>
        <a:bodyPr/>
        <a:lstStyle/>
        <a:p>
          <a:endParaRPr lang="en-US"/>
        </a:p>
      </dgm:t>
    </dgm:pt>
    <dgm:pt modelId="{7ADEAE78-B6ED-41B9-9608-845ACC1B1D42}" type="sibTrans" cxnId="{ACD9B1E2-4A21-45C2-92C3-253AFCD59D4C}">
      <dgm:prSet/>
      <dgm:spPr/>
      <dgm:t>
        <a:bodyPr/>
        <a:lstStyle/>
        <a:p>
          <a:endParaRPr lang="en-US"/>
        </a:p>
      </dgm:t>
    </dgm:pt>
    <dgm:pt modelId="{F6B9A1CA-FBCA-4724-8B26-931A966E2275}">
      <dgm:prSet phldrT="[Text]"/>
      <dgm:spPr/>
      <dgm:t>
        <a:bodyPr/>
        <a:lstStyle/>
        <a:p>
          <a:r>
            <a:rPr lang="en-US"/>
            <a:t>Persecutor</a:t>
          </a:r>
        </a:p>
        <a:p>
          <a:r>
            <a:rPr lang="en-US"/>
            <a:t>OK/Not OK</a:t>
          </a:r>
        </a:p>
      </dgm:t>
    </dgm:pt>
    <dgm:pt modelId="{0C391AA0-83F1-4538-A4A8-4A087D9D7FC9}" type="parTrans" cxnId="{E2DF82B8-7F1C-46C3-99DB-13713A15B3CF}">
      <dgm:prSet/>
      <dgm:spPr/>
      <dgm:t>
        <a:bodyPr/>
        <a:lstStyle/>
        <a:p>
          <a:endParaRPr lang="en-US"/>
        </a:p>
      </dgm:t>
    </dgm:pt>
    <dgm:pt modelId="{EA048093-72C7-4E2C-A7EA-8DF7FE291268}" type="sibTrans" cxnId="{E2DF82B8-7F1C-46C3-99DB-13713A15B3CF}">
      <dgm:prSet/>
      <dgm:spPr/>
      <dgm:t>
        <a:bodyPr/>
        <a:lstStyle/>
        <a:p>
          <a:endParaRPr lang="en-US"/>
        </a:p>
      </dgm:t>
    </dgm:pt>
    <dgm:pt modelId="{BEC374D8-1268-4C69-B57E-BE7C0B8E6104}">
      <dgm:prSet phldrT="[Text]"/>
      <dgm:spPr/>
      <dgm:t>
        <a:bodyPr/>
        <a:lstStyle/>
        <a:p>
          <a:r>
            <a:rPr lang="en-US" dirty="0"/>
            <a:t>Drama Triangle</a:t>
          </a:r>
        </a:p>
      </dgm:t>
    </dgm:pt>
    <dgm:pt modelId="{659DCCD3-64AF-4CF8-B0B2-C29BF6AEF49B}" type="parTrans" cxnId="{EA7D378A-47DB-4C2A-B55F-4C144562FFCB}">
      <dgm:prSet/>
      <dgm:spPr/>
      <dgm:t>
        <a:bodyPr/>
        <a:lstStyle/>
        <a:p>
          <a:endParaRPr lang="en-US"/>
        </a:p>
      </dgm:t>
    </dgm:pt>
    <dgm:pt modelId="{951DFABA-527E-4428-B03B-AD3F1DE99C1C}" type="sibTrans" cxnId="{EA7D378A-47DB-4C2A-B55F-4C144562FFCB}">
      <dgm:prSet/>
      <dgm:spPr/>
      <dgm:t>
        <a:bodyPr/>
        <a:lstStyle/>
        <a:p>
          <a:endParaRPr lang="en-US"/>
        </a:p>
      </dgm:t>
    </dgm:pt>
    <dgm:pt modelId="{2EB4C77A-DDB2-4A6E-905C-FE8AB1D599F2}">
      <dgm:prSet phldrT="[Text]"/>
      <dgm:spPr/>
      <dgm:t>
        <a:bodyPr/>
        <a:lstStyle/>
        <a:p>
          <a:r>
            <a:rPr lang="en-US"/>
            <a:t>Rescuer</a:t>
          </a:r>
        </a:p>
        <a:p>
          <a:r>
            <a:rPr lang="en-US"/>
            <a:t>OK/Not OK</a:t>
          </a:r>
        </a:p>
      </dgm:t>
    </dgm:pt>
    <dgm:pt modelId="{AB0BC22F-2E3B-4AD0-98DA-0E2192EC64FA}" type="parTrans" cxnId="{4B0833EC-10FB-403C-9F21-83B00D1F2B00}">
      <dgm:prSet/>
      <dgm:spPr/>
      <dgm:t>
        <a:bodyPr/>
        <a:lstStyle/>
        <a:p>
          <a:endParaRPr lang="en-US"/>
        </a:p>
      </dgm:t>
    </dgm:pt>
    <dgm:pt modelId="{6652EA71-C1A3-41D1-AFC8-3EB40D536478}" type="sibTrans" cxnId="{4B0833EC-10FB-403C-9F21-83B00D1F2B00}">
      <dgm:prSet/>
      <dgm:spPr/>
      <dgm:t>
        <a:bodyPr/>
        <a:lstStyle/>
        <a:p>
          <a:endParaRPr lang="en-US"/>
        </a:p>
      </dgm:t>
    </dgm:pt>
    <dgm:pt modelId="{536440F2-1466-4CCA-A72E-1B978DFE3731}" type="pres">
      <dgm:prSet presAssocID="{1867DBFD-AB04-4773-B94C-1103FE6C8FEE}" presName="compositeShape" presStyleCnt="0">
        <dgm:presLayoutVars>
          <dgm:chMax val="9"/>
          <dgm:dir/>
          <dgm:resizeHandles val="exact"/>
        </dgm:presLayoutVars>
      </dgm:prSet>
      <dgm:spPr/>
      <dgm:t>
        <a:bodyPr/>
        <a:lstStyle/>
        <a:p>
          <a:endParaRPr lang="en-US"/>
        </a:p>
      </dgm:t>
    </dgm:pt>
    <dgm:pt modelId="{B501AFA2-1144-40EE-93D4-8D2057C1048F}" type="pres">
      <dgm:prSet presAssocID="{1867DBFD-AB04-4773-B94C-1103FE6C8FEE}" presName="triangle1" presStyleLbl="node1" presStyleIdx="0" presStyleCnt="4" custLinFactNeighborX="2383">
        <dgm:presLayoutVars>
          <dgm:bulletEnabled val="1"/>
        </dgm:presLayoutVars>
      </dgm:prSet>
      <dgm:spPr/>
      <dgm:t>
        <a:bodyPr/>
        <a:lstStyle/>
        <a:p>
          <a:endParaRPr lang="en-US"/>
        </a:p>
      </dgm:t>
    </dgm:pt>
    <dgm:pt modelId="{AA9A566D-02E7-43C9-92F1-EA544D7AAAC8}" type="pres">
      <dgm:prSet presAssocID="{1867DBFD-AB04-4773-B94C-1103FE6C8FEE}" presName="triangle2" presStyleLbl="node1" presStyleIdx="1" presStyleCnt="4">
        <dgm:presLayoutVars>
          <dgm:bulletEnabled val="1"/>
        </dgm:presLayoutVars>
      </dgm:prSet>
      <dgm:spPr/>
      <dgm:t>
        <a:bodyPr/>
        <a:lstStyle/>
        <a:p>
          <a:endParaRPr lang="en-US"/>
        </a:p>
      </dgm:t>
    </dgm:pt>
    <dgm:pt modelId="{8CD5D25B-23B4-4F71-94BE-EA614C0BE847}" type="pres">
      <dgm:prSet presAssocID="{1867DBFD-AB04-4773-B94C-1103FE6C8FEE}" presName="triangle3" presStyleLbl="node1" presStyleIdx="2" presStyleCnt="4" custLinFactNeighborX="834" custLinFactNeighborY="209">
        <dgm:presLayoutVars>
          <dgm:bulletEnabled val="1"/>
        </dgm:presLayoutVars>
      </dgm:prSet>
      <dgm:spPr/>
      <dgm:t>
        <a:bodyPr/>
        <a:lstStyle/>
        <a:p>
          <a:endParaRPr lang="en-US"/>
        </a:p>
      </dgm:t>
    </dgm:pt>
    <dgm:pt modelId="{7A667B0B-BAC1-4105-B485-3106EE507D0F}" type="pres">
      <dgm:prSet presAssocID="{1867DBFD-AB04-4773-B94C-1103FE6C8FEE}" presName="triangle4" presStyleLbl="node1" presStyleIdx="3" presStyleCnt="4" custLinFactNeighborX="1887" custLinFactNeighborY="-1887">
        <dgm:presLayoutVars>
          <dgm:bulletEnabled val="1"/>
        </dgm:presLayoutVars>
      </dgm:prSet>
      <dgm:spPr/>
      <dgm:t>
        <a:bodyPr/>
        <a:lstStyle/>
        <a:p>
          <a:endParaRPr lang="en-US"/>
        </a:p>
      </dgm:t>
    </dgm:pt>
  </dgm:ptLst>
  <dgm:cxnLst>
    <dgm:cxn modelId="{E2DF82B8-7F1C-46C3-99DB-13713A15B3CF}" srcId="{1867DBFD-AB04-4773-B94C-1103FE6C8FEE}" destId="{F6B9A1CA-FBCA-4724-8B26-931A966E2275}" srcOrd="1" destOrd="0" parTransId="{0C391AA0-83F1-4538-A4A8-4A087D9D7FC9}" sibTransId="{EA048093-72C7-4E2C-A7EA-8DF7FE291268}"/>
    <dgm:cxn modelId="{E85F43FE-EF93-4662-ACB2-2608FA09C4BD}" type="presOf" srcId="{BEC374D8-1268-4C69-B57E-BE7C0B8E6104}" destId="{8CD5D25B-23B4-4F71-94BE-EA614C0BE847}" srcOrd="0" destOrd="0" presId="urn:microsoft.com/office/officeart/2005/8/layout/pyramid4"/>
    <dgm:cxn modelId="{EA7D378A-47DB-4C2A-B55F-4C144562FFCB}" srcId="{1867DBFD-AB04-4773-B94C-1103FE6C8FEE}" destId="{BEC374D8-1268-4C69-B57E-BE7C0B8E6104}" srcOrd="2" destOrd="0" parTransId="{659DCCD3-64AF-4CF8-B0B2-C29BF6AEF49B}" sibTransId="{951DFABA-527E-4428-B03B-AD3F1DE99C1C}"/>
    <dgm:cxn modelId="{B3965425-0BDA-46A2-929C-1100DEA81B2D}" type="presOf" srcId="{1867DBFD-AB04-4773-B94C-1103FE6C8FEE}" destId="{536440F2-1466-4CCA-A72E-1B978DFE3731}" srcOrd="0" destOrd="0" presId="urn:microsoft.com/office/officeart/2005/8/layout/pyramid4"/>
    <dgm:cxn modelId="{86E4FED9-8DEA-4B6F-86B4-7A02FECB1139}" type="presOf" srcId="{2EB4C77A-DDB2-4A6E-905C-FE8AB1D599F2}" destId="{7A667B0B-BAC1-4105-B485-3106EE507D0F}" srcOrd="0" destOrd="0" presId="urn:microsoft.com/office/officeart/2005/8/layout/pyramid4"/>
    <dgm:cxn modelId="{8850E52B-D509-4E24-AF73-CD90FC4D35DF}" type="presOf" srcId="{F6B9A1CA-FBCA-4724-8B26-931A966E2275}" destId="{AA9A566D-02E7-43C9-92F1-EA544D7AAAC8}" srcOrd="0" destOrd="0" presId="urn:microsoft.com/office/officeart/2005/8/layout/pyramid4"/>
    <dgm:cxn modelId="{6FE97859-1F89-4B8F-8FFA-12D1D5C12C40}" type="presOf" srcId="{C21412A0-B235-4E02-BF7D-9A29BD4A9656}" destId="{B501AFA2-1144-40EE-93D4-8D2057C1048F}" srcOrd="0" destOrd="0" presId="urn:microsoft.com/office/officeart/2005/8/layout/pyramid4"/>
    <dgm:cxn modelId="{ACD9B1E2-4A21-45C2-92C3-253AFCD59D4C}" srcId="{1867DBFD-AB04-4773-B94C-1103FE6C8FEE}" destId="{C21412A0-B235-4E02-BF7D-9A29BD4A9656}" srcOrd="0" destOrd="0" parTransId="{B3068468-DF30-481F-825A-704C96B34BC9}" sibTransId="{7ADEAE78-B6ED-41B9-9608-845ACC1B1D42}"/>
    <dgm:cxn modelId="{4B0833EC-10FB-403C-9F21-83B00D1F2B00}" srcId="{1867DBFD-AB04-4773-B94C-1103FE6C8FEE}" destId="{2EB4C77A-DDB2-4A6E-905C-FE8AB1D599F2}" srcOrd="3" destOrd="0" parTransId="{AB0BC22F-2E3B-4AD0-98DA-0E2192EC64FA}" sibTransId="{6652EA71-C1A3-41D1-AFC8-3EB40D536478}"/>
    <dgm:cxn modelId="{D6D4125C-3CB6-471C-B02C-45E3679F2C07}" type="presParOf" srcId="{536440F2-1466-4CCA-A72E-1B978DFE3731}" destId="{B501AFA2-1144-40EE-93D4-8D2057C1048F}" srcOrd="0" destOrd="0" presId="urn:microsoft.com/office/officeart/2005/8/layout/pyramid4"/>
    <dgm:cxn modelId="{8E84CD15-F13F-4130-8DE6-5D0203340193}" type="presParOf" srcId="{536440F2-1466-4CCA-A72E-1B978DFE3731}" destId="{AA9A566D-02E7-43C9-92F1-EA544D7AAAC8}" srcOrd="1" destOrd="0" presId="urn:microsoft.com/office/officeart/2005/8/layout/pyramid4"/>
    <dgm:cxn modelId="{38D1BA56-4A2E-443D-9BE0-31188D8F4A16}" type="presParOf" srcId="{536440F2-1466-4CCA-A72E-1B978DFE3731}" destId="{8CD5D25B-23B4-4F71-94BE-EA614C0BE847}" srcOrd="2" destOrd="0" presId="urn:microsoft.com/office/officeart/2005/8/layout/pyramid4"/>
    <dgm:cxn modelId="{F83301E3-D940-4182-9A54-CB6BC8E2CAE0}" type="presParOf" srcId="{536440F2-1466-4CCA-A72E-1B978DFE3731}" destId="{7A667B0B-BAC1-4105-B485-3106EE507D0F}"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67DBFD-AB04-4773-B94C-1103FE6C8FEE}" type="doc">
      <dgm:prSet loTypeId="urn:microsoft.com/office/officeart/2005/8/layout/pyramid4" loCatId="pyramid" qsTypeId="urn:microsoft.com/office/officeart/2005/8/quickstyle/simple1" qsCatId="simple" csTypeId="urn:microsoft.com/office/officeart/2005/8/colors/colorful1#3" csCatId="colorful" phldr="1"/>
      <dgm:spPr/>
      <dgm:t>
        <a:bodyPr/>
        <a:lstStyle/>
        <a:p>
          <a:endParaRPr lang="en-US"/>
        </a:p>
      </dgm:t>
    </dgm:pt>
    <dgm:pt modelId="{C21412A0-B235-4E02-BF7D-9A29BD4A9656}">
      <dgm:prSet phldrT="[Text]" custT="1"/>
      <dgm:spPr>
        <a:solidFill>
          <a:srgbClr val="8064A2"/>
        </a:solidFill>
      </dgm:spPr>
      <dgm:t>
        <a:bodyPr/>
        <a:lstStyle/>
        <a:p>
          <a:endParaRPr lang="en-US" sz="1800" b="1" dirty="0" smtClean="0"/>
        </a:p>
        <a:p>
          <a:r>
            <a:rPr lang="en-US" sz="1600" b="1" dirty="0" smtClean="0"/>
            <a:t>Vulnerable</a:t>
          </a:r>
          <a:endParaRPr lang="en-US" sz="1600" b="1" dirty="0"/>
        </a:p>
      </dgm:t>
    </dgm:pt>
    <dgm:pt modelId="{B3068468-DF30-481F-825A-704C96B34BC9}" type="parTrans" cxnId="{ACD9B1E2-4A21-45C2-92C3-253AFCD59D4C}">
      <dgm:prSet/>
      <dgm:spPr/>
      <dgm:t>
        <a:bodyPr/>
        <a:lstStyle/>
        <a:p>
          <a:endParaRPr lang="en-US"/>
        </a:p>
      </dgm:t>
    </dgm:pt>
    <dgm:pt modelId="{7ADEAE78-B6ED-41B9-9608-845ACC1B1D42}" type="sibTrans" cxnId="{ACD9B1E2-4A21-45C2-92C3-253AFCD59D4C}">
      <dgm:prSet/>
      <dgm:spPr/>
      <dgm:t>
        <a:bodyPr/>
        <a:lstStyle/>
        <a:p>
          <a:endParaRPr lang="en-US"/>
        </a:p>
      </dgm:t>
    </dgm:pt>
    <dgm:pt modelId="{F6B9A1CA-FBCA-4724-8B26-931A966E2275}">
      <dgm:prSet phldrT="[Text]" custT="1"/>
      <dgm:spPr>
        <a:solidFill>
          <a:srgbClr val="9BBB59"/>
        </a:solidFill>
      </dgm:spPr>
      <dgm:t>
        <a:bodyPr/>
        <a:lstStyle/>
        <a:p>
          <a:r>
            <a:rPr lang="en-US" sz="1800" b="1" dirty="0" smtClean="0"/>
            <a:t>Power/</a:t>
          </a:r>
        </a:p>
        <a:p>
          <a:r>
            <a:rPr lang="en-US" sz="1800" b="1" dirty="0" smtClean="0"/>
            <a:t>Potency</a:t>
          </a:r>
          <a:endParaRPr lang="en-US" sz="1800" b="1" dirty="0"/>
        </a:p>
      </dgm:t>
    </dgm:pt>
    <dgm:pt modelId="{0C391AA0-83F1-4538-A4A8-4A087D9D7FC9}" type="parTrans" cxnId="{E2DF82B8-7F1C-46C3-99DB-13713A15B3CF}">
      <dgm:prSet/>
      <dgm:spPr/>
      <dgm:t>
        <a:bodyPr/>
        <a:lstStyle/>
        <a:p>
          <a:endParaRPr lang="en-US"/>
        </a:p>
      </dgm:t>
    </dgm:pt>
    <dgm:pt modelId="{EA048093-72C7-4E2C-A7EA-8DF7FE291268}" type="sibTrans" cxnId="{E2DF82B8-7F1C-46C3-99DB-13713A15B3CF}">
      <dgm:prSet/>
      <dgm:spPr/>
      <dgm:t>
        <a:bodyPr/>
        <a:lstStyle/>
        <a:p>
          <a:endParaRPr lang="en-US"/>
        </a:p>
      </dgm:t>
    </dgm:pt>
    <dgm:pt modelId="{BEC374D8-1268-4C69-B57E-BE7C0B8E6104}">
      <dgm:prSet phldrT="[Text]"/>
      <dgm:spPr/>
      <dgm:t>
        <a:bodyPr/>
        <a:lstStyle/>
        <a:p>
          <a:r>
            <a:rPr lang="en-US" b="1" dirty="0" smtClean="0">
              <a:solidFill>
                <a:schemeClr val="tx1"/>
              </a:solidFill>
            </a:rPr>
            <a:t>The OK Corral</a:t>
          </a:r>
        </a:p>
        <a:p>
          <a:r>
            <a:rPr lang="en-US" b="1" dirty="0" smtClean="0">
              <a:solidFill>
                <a:schemeClr val="tx1"/>
              </a:solidFill>
            </a:rPr>
            <a:t> </a:t>
          </a:r>
          <a:endParaRPr lang="en-US" b="1" dirty="0">
            <a:solidFill>
              <a:schemeClr val="tx1"/>
            </a:solidFill>
          </a:endParaRPr>
        </a:p>
      </dgm:t>
    </dgm:pt>
    <dgm:pt modelId="{659DCCD3-64AF-4CF8-B0B2-C29BF6AEF49B}" type="parTrans" cxnId="{EA7D378A-47DB-4C2A-B55F-4C144562FFCB}">
      <dgm:prSet/>
      <dgm:spPr/>
      <dgm:t>
        <a:bodyPr/>
        <a:lstStyle/>
        <a:p>
          <a:endParaRPr lang="en-US"/>
        </a:p>
      </dgm:t>
    </dgm:pt>
    <dgm:pt modelId="{951DFABA-527E-4428-B03B-AD3F1DE99C1C}" type="sibTrans" cxnId="{EA7D378A-47DB-4C2A-B55F-4C144562FFCB}">
      <dgm:prSet/>
      <dgm:spPr/>
      <dgm:t>
        <a:bodyPr/>
        <a:lstStyle/>
        <a:p>
          <a:endParaRPr lang="en-US"/>
        </a:p>
      </dgm:t>
    </dgm:pt>
    <dgm:pt modelId="{2EB4C77A-DDB2-4A6E-905C-FE8AB1D599F2}">
      <dgm:prSet phldrT="[Text]"/>
      <dgm:spPr>
        <a:solidFill>
          <a:srgbClr val="4BACC6"/>
        </a:solidFill>
      </dgm:spPr>
      <dgm:t>
        <a:bodyPr/>
        <a:lstStyle/>
        <a:p>
          <a:r>
            <a:rPr lang="en-US" b="1" dirty="0" smtClean="0"/>
            <a:t>Reaching Out</a:t>
          </a:r>
          <a:endParaRPr lang="en-US" b="1" dirty="0"/>
        </a:p>
      </dgm:t>
    </dgm:pt>
    <dgm:pt modelId="{AB0BC22F-2E3B-4AD0-98DA-0E2192EC64FA}" type="parTrans" cxnId="{4B0833EC-10FB-403C-9F21-83B00D1F2B00}">
      <dgm:prSet/>
      <dgm:spPr/>
      <dgm:t>
        <a:bodyPr/>
        <a:lstStyle/>
        <a:p>
          <a:endParaRPr lang="en-US"/>
        </a:p>
      </dgm:t>
    </dgm:pt>
    <dgm:pt modelId="{6652EA71-C1A3-41D1-AFC8-3EB40D536478}" type="sibTrans" cxnId="{4B0833EC-10FB-403C-9F21-83B00D1F2B00}">
      <dgm:prSet/>
      <dgm:spPr/>
      <dgm:t>
        <a:bodyPr/>
        <a:lstStyle/>
        <a:p>
          <a:endParaRPr lang="en-US"/>
        </a:p>
      </dgm:t>
    </dgm:pt>
    <dgm:pt modelId="{536440F2-1466-4CCA-A72E-1B978DFE3731}" type="pres">
      <dgm:prSet presAssocID="{1867DBFD-AB04-4773-B94C-1103FE6C8FEE}" presName="compositeShape" presStyleCnt="0">
        <dgm:presLayoutVars>
          <dgm:chMax val="9"/>
          <dgm:dir/>
          <dgm:resizeHandles val="exact"/>
        </dgm:presLayoutVars>
      </dgm:prSet>
      <dgm:spPr/>
      <dgm:t>
        <a:bodyPr/>
        <a:lstStyle/>
        <a:p>
          <a:endParaRPr lang="en-US"/>
        </a:p>
      </dgm:t>
    </dgm:pt>
    <dgm:pt modelId="{B501AFA2-1144-40EE-93D4-8D2057C1048F}" type="pres">
      <dgm:prSet presAssocID="{1867DBFD-AB04-4773-B94C-1103FE6C8FEE}" presName="triangle1" presStyleLbl="node1" presStyleIdx="0" presStyleCnt="4" custScaleX="106653" custLinFactNeighborX="2383">
        <dgm:presLayoutVars>
          <dgm:bulletEnabled val="1"/>
        </dgm:presLayoutVars>
      </dgm:prSet>
      <dgm:spPr/>
      <dgm:t>
        <a:bodyPr/>
        <a:lstStyle/>
        <a:p>
          <a:endParaRPr lang="en-US"/>
        </a:p>
      </dgm:t>
    </dgm:pt>
    <dgm:pt modelId="{AA9A566D-02E7-43C9-92F1-EA544D7AAAC8}" type="pres">
      <dgm:prSet presAssocID="{1867DBFD-AB04-4773-B94C-1103FE6C8FEE}" presName="triangle2" presStyleLbl="node1" presStyleIdx="1" presStyleCnt="4">
        <dgm:presLayoutVars>
          <dgm:bulletEnabled val="1"/>
        </dgm:presLayoutVars>
      </dgm:prSet>
      <dgm:spPr/>
      <dgm:t>
        <a:bodyPr/>
        <a:lstStyle/>
        <a:p>
          <a:endParaRPr lang="en-US"/>
        </a:p>
      </dgm:t>
    </dgm:pt>
    <dgm:pt modelId="{8CD5D25B-23B4-4F71-94BE-EA614C0BE847}" type="pres">
      <dgm:prSet presAssocID="{1867DBFD-AB04-4773-B94C-1103FE6C8FEE}" presName="triangle3" presStyleLbl="node1" presStyleIdx="2" presStyleCnt="4" custLinFactNeighborX="834" custLinFactNeighborY="209">
        <dgm:presLayoutVars>
          <dgm:bulletEnabled val="1"/>
        </dgm:presLayoutVars>
      </dgm:prSet>
      <dgm:spPr/>
      <dgm:t>
        <a:bodyPr/>
        <a:lstStyle/>
        <a:p>
          <a:endParaRPr lang="en-US"/>
        </a:p>
      </dgm:t>
    </dgm:pt>
    <dgm:pt modelId="{7A667B0B-BAC1-4105-B485-3106EE507D0F}" type="pres">
      <dgm:prSet presAssocID="{1867DBFD-AB04-4773-B94C-1103FE6C8FEE}" presName="triangle4" presStyleLbl="node1" presStyleIdx="3" presStyleCnt="4" custLinFactNeighborX="1887" custLinFactNeighborY="-1887">
        <dgm:presLayoutVars>
          <dgm:bulletEnabled val="1"/>
        </dgm:presLayoutVars>
      </dgm:prSet>
      <dgm:spPr/>
      <dgm:t>
        <a:bodyPr/>
        <a:lstStyle/>
        <a:p>
          <a:endParaRPr lang="en-US"/>
        </a:p>
      </dgm:t>
    </dgm:pt>
  </dgm:ptLst>
  <dgm:cxnLst>
    <dgm:cxn modelId="{E2DF82B8-7F1C-46C3-99DB-13713A15B3CF}" srcId="{1867DBFD-AB04-4773-B94C-1103FE6C8FEE}" destId="{F6B9A1CA-FBCA-4724-8B26-931A966E2275}" srcOrd="1" destOrd="0" parTransId="{0C391AA0-83F1-4538-A4A8-4A087D9D7FC9}" sibTransId="{EA048093-72C7-4E2C-A7EA-8DF7FE291268}"/>
    <dgm:cxn modelId="{D381AFBE-A2A4-4151-8786-35BD8CD5C42A}" type="presOf" srcId="{2EB4C77A-DDB2-4A6E-905C-FE8AB1D599F2}" destId="{7A667B0B-BAC1-4105-B485-3106EE507D0F}" srcOrd="0" destOrd="0" presId="urn:microsoft.com/office/officeart/2005/8/layout/pyramid4"/>
    <dgm:cxn modelId="{8B8FC762-CE57-40A5-9824-CF503842210B}" type="presOf" srcId="{C21412A0-B235-4E02-BF7D-9A29BD4A9656}" destId="{B501AFA2-1144-40EE-93D4-8D2057C1048F}" srcOrd="0" destOrd="0" presId="urn:microsoft.com/office/officeart/2005/8/layout/pyramid4"/>
    <dgm:cxn modelId="{C46C6BBE-D19E-4A1F-AE4B-923C881A8E87}" type="presOf" srcId="{BEC374D8-1268-4C69-B57E-BE7C0B8E6104}" destId="{8CD5D25B-23B4-4F71-94BE-EA614C0BE847}" srcOrd="0" destOrd="0" presId="urn:microsoft.com/office/officeart/2005/8/layout/pyramid4"/>
    <dgm:cxn modelId="{EA7D378A-47DB-4C2A-B55F-4C144562FFCB}" srcId="{1867DBFD-AB04-4773-B94C-1103FE6C8FEE}" destId="{BEC374D8-1268-4C69-B57E-BE7C0B8E6104}" srcOrd="2" destOrd="0" parTransId="{659DCCD3-64AF-4CF8-B0B2-C29BF6AEF49B}" sibTransId="{951DFABA-527E-4428-B03B-AD3F1DE99C1C}"/>
    <dgm:cxn modelId="{C94DC6AC-976D-494B-A38B-75761C9CCF3A}" type="presOf" srcId="{F6B9A1CA-FBCA-4724-8B26-931A966E2275}" destId="{AA9A566D-02E7-43C9-92F1-EA544D7AAAC8}" srcOrd="0" destOrd="0" presId="urn:microsoft.com/office/officeart/2005/8/layout/pyramid4"/>
    <dgm:cxn modelId="{C46B3AF7-2F05-4D82-8C01-C74C0424E997}" type="presOf" srcId="{1867DBFD-AB04-4773-B94C-1103FE6C8FEE}" destId="{536440F2-1466-4CCA-A72E-1B978DFE3731}" srcOrd="0" destOrd="0" presId="urn:microsoft.com/office/officeart/2005/8/layout/pyramid4"/>
    <dgm:cxn modelId="{ACD9B1E2-4A21-45C2-92C3-253AFCD59D4C}" srcId="{1867DBFD-AB04-4773-B94C-1103FE6C8FEE}" destId="{C21412A0-B235-4E02-BF7D-9A29BD4A9656}" srcOrd="0" destOrd="0" parTransId="{B3068468-DF30-481F-825A-704C96B34BC9}" sibTransId="{7ADEAE78-B6ED-41B9-9608-845ACC1B1D42}"/>
    <dgm:cxn modelId="{4B0833EC-10FB-403C-9F21-83B00D1F2B00}" srcId="{1867DBFD-AB04-4773-B94C-1103FE6C8FEE}" destId="{2EB4C77A-DDB2-4A6E-905C-FE8AB1D599F2}" srcOrd="3" destOrd="0" parTransId="{AB0BC22F-2E3B-4AD0-98DA-0E2192EC64FA}" sibTransId="{6652EA71-C1A3-41D1-AFC8-3EB40D536478}"/>
    <dgm:cxn modelId="{CD0EF4CA-1F61-46A9-805D-DD09FFC2E60E}" type="presParOf" srcId="{536440F2-1466-4CCA-A72E-1B978DFE3731}" destId="{B501AFA2-1144-40EE-93D4-8D2057C1048F}" srcOrd="0" destOrd="0" presId="urn:microsoft.com/office/officeart/2005/8/layout/pyramid4"/>
    <dgm:cxn modelId="{5CC31C66-BA8C-4929-B75C-483A72EB22AF}" type="presParOf" srcId="{536440F2-1466-4CCA-A72E-1B978DFE3731}" destId="{AA9A566D-02E7-43C9-92F1-EA544D7AAAC8}" srcOrd="1" destOrd="0" presId="urn:microsoft.com/office/officeart/2005/8/layout/pyramid4"/>
    <dgm:cxn modelId="{9EEAFCB0-4CD3-4834-96CA-2AF0D24A2A72}" type="presParOf" srcId="{536440F2-1466-4CCA-A72E-1B978DFE3731}" destId="{8CD5D25B-23B4-4F71-94BE-EA614C0BE847}" srcOrd="2" destOrd="0" presId="urn:microsoft.com/office/officeart/2005/8/layout/pyramid4"/>
    <dgm:cxn modelId="{D24588A3-7B12-4493-BC4E-A20A6824B7F6}" type="presParOf" srcId="{536440F2-1466-4CCA-A72E-1B978DFE3731}" destId="{7A667B0B-BAC1-4105-B485-3106EE507D0F}"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1AFA2-1144-40EE-93D4-8D2057C1048F}">
      <dsp:nvSpPr>
        <dsp:cNvPr id="0" name=""/>
        <dsp:cNvSpPr/>
      </dsp:nvSpPr>
      <dsp:spPr>
        <a:xfrm>
          <a:off x="1057769" y="228600"/>
          <a:ext cx="2019300" cy="2019300"/>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Victim</a:t>
          </a:r>
        </a:p>
        <a:p>
          <a:pPr lvl="0" algn="ctr" defTabSz="711200">
            <a:lnSpc>
              <a:spcPct val="90000"/>
            </a:lnSpc>
            <a:spcBef>
              <a:spcPct val="0"/>
            </a:spcBef>
            <a:spcAft>
              <a:spcPct val="35000"/>
            </a:spcAft>
          </a:pPr>
          <a:r>
            <a:rPr lang="en-US" sz="1600" kern="1200" dirty="0"/>
            <a:t>Not OK/Ok</a:t>
          </a:r>
        </a:p>
      </dsp:txBody>
      <dsp:txXfrm>
        <a:off x="1562594" y="1238250"/>
        <a:ext cx="1009650" cy="1009650"/>
      </dsp:txXfrm>
    </dsp:sp>
    <dsp:sp modelId="{AA9A566D-02E7-43C9-92F1-EA544D7AAAC8}">
      <dsp:nvSpPr>
        <dsp:cNvPr id="0" name=""/>
        <dsp:cNvSpPr/>
      </dsp:nvSpPr>
      <dsp:spPr>
        <a:xfrm>
          <a:off x="0" y="2247900"/>
          <a:ext cx="2019300" cy="2019300"/>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Persecutor</a:t>
          </a:r>
        </a:p>
        <a:p>
          <a:pPr lvl="0" algn="ctr" defTabSz="711200">
            <a:lnSpc>
              <a:spcPct val="90000"/>
            </a:lnSpc>
            <a:spcBef>
              <a:spcPct val="0"/>
            </a:spcBef>
            <a:spcAft>
              <a:spcPct val="35000"/>
            </a:spcAft>
          </a:pPr>
          <a:r>
            <a:rPr lang="en-US" sz="1600" kern="1200" dirty="0"/>
            <a:t>OK/Not OK</a:t>
          </a:r>
        </a:p>
      </dsp:txBody>
      <dsp:txXfrm>
        <a:off x="504825" y="3257550"/>
        <a:ext cx="1009650" cy="1009650"/>
      </dsp:txXfrm>
    </dsp:sp>
    <dsp:sp modelId="{8CD5D25B-23B4-4F71-94BE-EA614C0BE847}">
      <dsp:nvSpPr>
        <dsp:cNvPr id="0" name=""/>
        <dsp:cNvSpPr/>
      </dsp:nvSpPr>
      <dsp:spPr>
        <a:xfrm rot="10800000">
          <a:off x="1026490" y="2252120"/>
          <a:ext cx="2019300" cy="2019300"/>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Drama Triangle</a:t>
          </a:r>
        </a:p>
      </dsp:txBody>
      <dsp:txXfrm rot="10800000">
        <a:off x="1531315" y="2252120"/>
        <a:ext cx="1009650" cy="1009650"/>
      </dsp:txXfrm>
    </dsp:sp>
    <dsp:sp modelId="{7A667B0B-BAC1-4105-B485-3106EE507D0F}">
      <dsp:nvSpPr>
        <dsp:cNvPr id="0" name=""/>
        <dsp:cNvSpPr/>
      </dsp:nvSpPr>
      <dsp:spPr>
        <a:xfrm>
          <a:off x="2019300" y="2252120"/>
          <a:ext cx="2019300" cy="201930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Rescuer</a:t>
          </a:r>
        </a:p>
        <a:p>
          <a:pPr lvl="0" algn="ctr" defTabSz="711200">
            <a:lnSpc>
              <a:spcPct val="90000"/>
            </a:lnSpc>
            <a:spcBef>
              <a:spcPct val="0"/>
            </a:spcBef>
            <a:spcAft>
              <a:spcPct val="35000"/>
            </a:spcAft>
          </a:pPr>
          <a:r>
            <a:rPr lang="en-US" sz="1600" kern="1200" dirty="0"/>
            <a:t>OK/Not OK</a:t>
          </a:r>
        </a:p>
      </dsp:txBody>
      <dsp:txXfrm>
        <a:off x="2524125" y="3261770"/>
        <a:ext cx="1009650" cy="1009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1AFA2-1144-40EE-93D4-8D2057C1048F}">
      <dsp:nvSpPr>
        <dsp:cNvPr id="0" name=""/>
        <dsp:cNvSpPr/>
      </dsp:nvSpPr>
      <dsp:spPr>
        <a:xfrm>
          <a:off x="1057769" y="228600"/>
          <a:ext cx="2019300" cy="2019300"/>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Victim</a:t>
          </a:r>
        </a:p>
        <a:p>
          <a:pPr lvl="0" algn="ctr" defTabSz="711200">
            <a:lnSpc>
              <a:spcPct val="90000"/>
            </a:lnSpc>
            <a:spcBef>
              <a:spcPct val="0"/>
            </a:spcBef>
            <a:spcAft>
              <a:spcPct val="35000"/>
            </a:spcAft>
          </a:pPr>
          <a:r>
            <a:rPr lang="en-US" sz="1600" kern="1200" dirty="0"/>
            <a:t>Not OK/Ok</a:t>
          </a:r>
        </a:p>
      </dsp:txBody>
      <dsp:txXfrm>
        <a:off x="1562594" y="1238250"/>
        <a:ext cx="1009650" cy="1009650"/>
      </dsp:txXfrm>
    </dsp:sp>
    <dsp:sp modelId="{AA9A566D-02E7-43C9-92F1-EA544D7AAAC8}">
      <dsp:nvSpPr>
        <dsp:cNvPr id="0" name=""/>
        <dsp:cNvSpPr/>
      </dsp:nvSpPr>
      <dsp:spPr>
        <a:xfrm>
          <a:off x="0" y="2247900"/>
          <a:ext cx="2019300" cy="2019300"/>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Persecutor</a:t>
          </a:r>
        </a:p>
        <a:p>
          <a:pPr lvl="0" algn="ctr" defTabSz="711200">
            <a:lnSpc>
              <a:spcPct val="90000"/>
            </a:lnSpc>
            <a:spcBef>
              <a:spcPct val="0"/>
            </a:spcBef>
            <a:spcAft>
              <a:spcPct val="35000"/>
            </a:spcAft>
          </a:pPr>
          <a:r>
            <a:rPr lang="en-US" sz="1600" kern="1200"/>
            <a:t>OK/Not OK</a:t>
          </a:r>
        </a:p>
      </dsp:txBody>
      <dsp:txXfrm>
        <a:off x="504825" y="3257550"/>
        <a:ext cx="1009650" cy="1009650"/>
      </dsp:txXfrm>
    </dsp:sp>
    <dsp:sp modelId="{8CD5D25B-23B4-4F71-94BE-EA614C0BE847}">
      <dsp:nvSpPr>
        <dsp:cNvPr id="0" name=""/>
        <dsp:cNvSpPr/>
      </dsp:nvSpPr>
      <dsp:spPr>
        <a:xfrm rot="10800000">
          <a:off x="1026490" y="2252120"/>
          <a:ext cx="2019300" cy="2019300"/>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Drama Triangle</a:t>
          </a:r>
        </a:p>
      </dsp:txBody>
      <dsp:txXfrm rot="10800000">
        <a:off x="1531315" y="2252120"/>
        <a:ext cx="1009650" cy="1009650"/>
      </dsp:txXfrm>
    </dsp:sp>
    <dsp:sp modelId="{7A667B0B-BAC1-4105-B485-3106EE507D0F}">
      <dsp:nvSpPr>
        <dsp:cNvPr id="0" name=""/>
        <dsp:cNvSpPr/>
      </dsp:nvSpPr>
      <dsp:spPr>
        <a:xfrm>
          <a:off x="2019300" y="2209795"/>
          <a:ext cx="2019300" cy="201930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Rescuer</a:t>
          </a:r>
        </a:p>
        <a:p>
          <a:pPr lvl="0" algn="ctr" defTabSz="711200">
            <a:lnSpc>
              <a:spcPct val="90000"/>
            </a:lnSpc>
            <a:spcBef>
              <a:spcPct val="0"/>
            </a:spcBef>
            <a:spcAft>
              <a:spcPct val="35000"/>
            </a:spcAft>
          </a:pPr>
          <a:r>
            <a:rPr lang="en-US" sz="1600" kern="1200"/>
            <a:t>OK/Not OK</a:t>
          </a:r>
        </a:p>
      </dsp:txBody>
      <dsp:txXfrm>
        <a:off x="2524125" y="3219445"/>
        <a:ext cx="1009650" cy="1009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47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673" y="0"/>
            <a:ext cx="3038155" cy="464738"/>
          </a:xfrm>
          <a:prstGeom prst="rect">
            <a:avLst/>
          </a:prstGeom>
        </p:spPr>
        <p:txBody>
          <a:bodyPr vert="horz" lIns="91440" tIns="45720" rIns="91440" bIns="45720" rtlCol="0"/>
          <a:lstStyle>
            <a:lvl1pPr algn="r">
              <a:defRPr sz="1200"/>
            </a:lvl1pPr>
          </a:lstStyle>
          <a:p>
            <a:fld id="{D8EA97F2-C4A2-4868-A971-B7B67E74A331}" type="datetimeFigureOut">
              <a:rPr lang="en-US" smtClean="0"/>
              <a:pPr/>
              <a:t>11/29/2012</a:t>
            </a:fld>
            <a:endParaRPr lang="en-US"/>
          </a:p>
        </p:txBody>
      </p:sp>
      <p:sp>
        <p:nvSpPr>
          <p:cNvPr id="4" name="Footer Placeholder 3"/>
          <p:cNvSpPr>
            <a:spLocks noGrp="1"/>
          </p:cNvSpPr>
          <p:nvPr>
            <p:ph type="ftr" sz="quarter" idx="2"/>
          </p:nvPr>
        </p:nvSpPr>
        <p:spPr>
          <a:xfrm>
            <a:off x="0" y="8830014"/>
            <a:ext cx="3038155" cy="4647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673" y="8830014"/>
            <a:ext cx="3038155" cy="464738"/>
          </a:xfrm>
          <a:prstGeom prst="rect">
            <a:avLst/>
          </a:prstGeom>
        </p:spPr>
        <p:txBody>
          <a:bodyPr vert="horz" lIns="91440" tIns="45720" rIns="91440" bIns="45720" rtlCol="0" anchor="b"/>
          <a:lstStyle>
            <a:lvl1pPr algn="r">
              <a:defRPr sz="1200"/>
            </a:lvl1pPr>
          </a:lstStyle>
          <a:p>
            <a:fld id="{C30F24EA-029A-44F5-A347-9024F48F6722}" type="slidenum">
              <a:rPr lang="en-US" smtClean="0"/>
              <a:pPr/>
              <a:t>‹#›</a:t>
            </a:fld>
            <a:endParaRPr lang="en-US"/>
          </a:p>
        </p:txBody>
      </p:sp>
    </p:spTree>
    <p:extLst>
      <p:ext uri="{BB962C8B-B14F-4D97-AF65-F5344CB8AC3E}">
        <p14:creationId xmlns:p14="http://schemas.microsoft.com/office/powerpoint/2010/main" val="3201186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EF94CE8A-3D75-4362-8926-D857661C25E9}" type="datetimeFigureOut">
              <a:rPr lang="en-US" smtClean="0"/>
              <a:pPr/>
              <a:t>11/29/2012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a:defRPr sz="1200"/>
            </a:lvl1pPr>
          </a:lstStyle>
          <a:p>
            <a:fld id="{05E24569-255C-4788-A881-5E63904FC9DB}" type="slidenum">
              <a:rPr lang="en-US" smtClean="0"/>
              <a:pPr/>
              <a:t>‹#›</a:t>
            </a:fld>
            <a:endParaRPr lang="en-US"/>
          </a:p>
        </p:txBody>
      </p:sp>
    </p:spTree>
    <p:extLst>
      <p:ext uri="{BB962C8B-B14F-4D97-AF65-F5344CB8AC3E}">
        <p14:creationId xmlns:p14="http://schemas.microsoft.com/office/powerpoint/2010/main" val="2162558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allaboutcareerssite.wordpress.com/2012/08/14/dealing-with-workplace-drama/"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11215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525A7D"/>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5E24569-255C-4788-A881-5E63904FC9DB}" type="slidenum">
              <a:rPr lang="en-US" smtClean="0"/>
              <a:pPr/>
              <a:t>18</a:t>
            </a:fld>
            <a:endParaRPr lang="en-US"/>
          </a:p>
        </p:txBody>
      </p:sp>
    </p:spTree>
    <p:extLst>
      <p:ext uri="{BB962C8B-B14F-4D97-AF65-F5344CB8AC3E}">
        <p14:creationId xmlns:p14="http://schemas.microsoft.com/office/powerpoint/2010/main" val="779430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get into the OK coral.  You know that you don’t have to be a</a:t>
            </a:r>
            <a:r>
              <a:rPr lang="en-US" baseline="0" dirty="0" smtClean="0"/>
              <a:t> victim, a persecutor or a rescuer.  You know you have to take responsibility for your actions and then let others take responsibility for theirs.  You don’t see yourself or others as inferior.  You know that there are strategies to be implemented that work on some situations and not on others.  You are able to take criticism and decide what you want to keep or not without being defensive.  </a:t>
            </a:r>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pPr/>
              <a:t>19</a:t>
            </a:fld>
            <a:endParaRPr lang="en-US"/>
          </a:p>
        </p:txBody>
      </p:sp>
    </p:spTree>
    <p:extLst>
      <p:ext uri="{BB962C8B-B14F-4D97-AF65-F5344CB8AC3E}">
        <p14:creationId xmlns:p14="http://schemas.microsoft.com/office/powerpoint/2010/main" val="1315090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200" dirty="0" smtClean="0">
                <a:effectLst/>
                <a:latin typeface="+mn-lt"/>
                <a:ea typeface="Times New Roman"/>
                <a:cs typeface="Times New Roman"/>
              </a:rPr>
              <a:t>Recognize when someone is trying</a:t>
            </a:r>
            <a:r>
              <a:rPr lang="en-US" sz="1200" baseline="0" dirty="0" smtClean="0">
                <a:effectLst/>
                <a:latin typeface="+mn-lt"/>
                <a:ea typeface="Times New Roman"/>
                <a:cs typeface="Times New Roman"/>
              </a:rPr>
              <a:t> to bring you into the drama triangle and stay out of it.  Set the tone for your organization by letting people own their own power and find ways to solve their own problems.  </a:t>
            </a:r>
            <a:endParaRPr lang="en-US" sz="1200" dirty="0" smtClean="0">
              <a:effectLst/>
              <a:latin typeface="+mn-lt"/>
              <a:ea typeface="Times New Roman"/>
              <a:cs typeface="Times New Roman"/>
            </a:endParaRPr>
          </a:p>
        </p:txBody>
      </p:sp>
      <p:sp>
        <p:nvSpPr>
          <p:cNvPr id="4" name="Slide Number Placeholder 3"/>
          <p:cNvSpPr>
            <a:spLocks noGrp="1"/>
          </p:cNvSpPr>
          <p:nvPr>
            <p:ph type="sldNum" sz="quarter" idx="10"/>
          </p:nvPr>
        </p:nvSpPr>
        <p:spPr/>
        <p:txBody>
          <a:bodyPr/>
          <a:lstStyle/>
          <a:p>
            <a:fld id="{05E24569-255C-4788-A881-5E63904FC9DB}"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12218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pPr/>
              <a:t>24</a:t>
            </a:fld>
            <a:endParaRPr lang="en-US"/>
          </a:p>
        </p:txBody>
      </p:sp>
    </p:spTree>
    <p:extLst>
      <p:ext uri="{BB962C8B-B14F-4D97-AF65-F5344CB8AC3E}">
        <p14:creationId xmlns:p14="http://schemas.microsoft.com/office/powerpoint/2010/main" val="3203390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81121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Think back to the last time you were dragged into the drama or witnessed drama in your organization?  You are not alone, every leader has been there.  Organizations, no matter how big or small, will have drama as long as it is made up of people.  If you ask a leader what is their biggest leadership challenge, it always boils down to people.  How do you spend the majority of your time as a leader?  Planning strategy, creating a vision, creating a product?  Chances are that you spend it on dealing with people and their drama!  …and let’s face it…sometimes the drama is created by the leader.  The more drama there is in an organization, the less work that is getting done.  Think back to the last time you were dragged into drama.  How long did you spend solving the issue? Negativity can be infectious and spread like a virus.  But drama takes it to another level and occurs when bad behavior, gossip, or lack of team effort decreases work performance.  When these behaviors fracture the team spirit it can be detrimental for all involved.  </a:t>
            </a:r>
          </a:p>
          <a:p>
            <a:endParaRPr lang="en-US" dirty="0" smtClean="0"/>
          </a:p>
          <a:p>
            <a:r>
              <a:rPr lang="en-US" dirty="0" smtClean="0"/>
              <a:t>Drama almost always leads to a breakdown in workplace relationships. And it can go from a small conflict</a:t>
            </a:r>
            <a:r>
              <a:rPr lang="en-US" baseline="0" dirty="0" smtClean="0"/>
              <a:t> into a full blown episode of drama.  And then we are left drained, confused, angry and with the other million things we have to take care of undone.  So that adds even more stress into our life which then shows up in our personal life as well</a:t>
            </a:r>
            <a:endParaRPr lang="en-US" dirty="0" smtClean="0"/>
          </a:p>
          <a:p>
            <a:endParaRPr lang="en-US" dirty="0" smtClean="0"/>
          </a:p>
          <a:p>
            <a:r>
              <a:rPr lang="en-US" dirty="0" smtClean="0"/>
              <a:t>Every workplace is plagued with manipulative people who use emotion to create conflict in order to cover-up for their lack of substance. These are the drama queens/kings that when confronted about wrongdoing and/or lack of performance are quick to point the finger in another direction. They are adept at using emotional tirades which often include crocodile tears, blame shifting, little lies, half truths and other trite manipulations to get away with total lack of substance. </a:t>
            </a:r>
          </a:p>
        </p:txBody>
      </p:sp>
      <p:sp>
        <p:nvSpPr>
          <p:cNvPr id="4" name="Slide Number Placeholder 3"/>
          <p:cNvSpPr>
            <a:spLocks noGrp="1"/>
          </p:cNvSpPr>
          <p:nvPr>
            <p:ph type="sldNum" sz="quarter" idx="10"/>
          </p:nvPr>
        </p:nvSpPr>
        <p:spPr/>
        <p:txBody>
          <a:bodyPr/>
          <a:lstStyle/>
          <a:p>
            <a:fld id="{05E24569-255C-4788-A881-5E63904FC9DB}" type="slidenum">
              <a:rPr lang="en-US" smtClean="0"/>
              <a:pPr/>
              <a:t>2</a:t>
            </a:fld>
            <a:endParaRPr lang="en-US"/>
          </a:p>
        </p:txBody>
      </p:sp>
    </p:spTree>
    <p:extLst>
      <p:ext uri="{BB962C8B-B14F-4D97-AF65-F5344CB8AC3E}">
        <p14:creationId xmlns:p14="http://schemas.microsoft.com/office/powerpoint/2010/main" val="734613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Leaders are responsible for setting the tone in their organizations.  Therefore, leaders must be able to develop the skills needed to stop workplace drama or at least reduce it.  This presentation, will provide you with a tool that you can add to your tool bag.  </a:t>
            </a:r>
            <a:endParaRPr lang="en-US" sz="1200" dirty="0" smtClean="0">
              <a:effectLst/>
              <a:latin typeface="+mn-lt"/>
              <a:ea typeface="Times New Roman"/>
              <a:cs typeface="Times New Roman"/>
            </a:endParaRPr>
          </a:p>
        </p:txBody>
      </p:sp>
      <p:sp>
        <p:nvSpPr>
          <p:cNvPr id="4" name="Slide Number Placeholder 3"/>
          <p:cNvSpPr>
            <a:spLocks noGrp="1"/>
          </p:cNvSpPr>
          <p:nvPr>
            <p:ph type="sldNum" sz="quarter" idx="10"/>
          </p:nvPr>
        </p:nvSpPr>
        <p:spPr/>
        <p:txBody>
          <a:bodyPr/>
          <a:lstStyle/>
          <a:p>
            <a:fld id="{05E24569-255C-4788-A881-5E63904FC9DB}" type="slidenum">
              <a:rPr lang="en-US" smtClean="0"/>
              <a:pPr/>
              <a:t>3</a:t>
            </a:fld>
            <a:endParaRPr lang="en-US"/>
          </a:p>
        </p:txBody>
      </p:sp>
    </p:spTree>
    <p:extLst>
      <p:ext uri="{BB962C8B-B14F-4D97-AF65-F5344CB8AC3E}">
        <p14:creationId xmlns:p14="http://schemas.microsoft.com/office/powerpoint/2010/main" val="312218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Times New Roman"/>
                <a:cs typeface="Times New Roman"/>
              </a:rPr>
              <a:t>As leaders it is our responsibility to provide people with the tools they need to succeed and one of those tools is to let people sort out their own problems, their own conflict.  We have to understand that we as leaders and those people who are leading us are not super heroes, therefore they are going to have imperfections, biases, human needs and are also vulnerable to be sucked into the drama.</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r>
              <a:rPr lang="en-US" dirty="0" smtClean="0"/>
              <a:t>What do we</a:t>
            </a:r>
            <a:r>
              <a:rPr lang="en-US" baseline="0" dirty="0" smtClean="0"/>
              <a:t> expect from our leaders today?  What do we expect from ourselves as leaders?  Employees are looking for a person who will give them the tools to succeed.  And there is nothing wrong with that.  Where it becomes a problem is when employees expect leaders to solve their problems and take complete responsibility for their actions.  In this case, they are failing to own their own power.  And as leaders, we need to be aware of not committing that mistake of crossing the line and assuming responsibility for others when is not our place to do so.  Yes, we have to take responsibility for our actions but let’s face it, there are people who are not going to perform and are not going to change.  We have to understand that we are not superheroes, we are human beings with strengths, areas for improvement, biases and influenced by our surroundings as well.  How can we always stay on top of our game, we need to develop ourselves as leaders.  And we need to make a conscious effort to not be dragged into the drama in the workplace.  This starts with awareness of the games that people play sometimes in the workplace.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pPr/>
              <a:t>4</a:t>
            </a:fld>
            <a:endParaRPr lang="en-US"/>
          </a:p>
        </p:txBody>
      </p:sp>
    </p:spTree>
    <p:extLst>
      <p:ext uri="{BB962C8B-B14F-4D97-AF65-F5344CB8AC3E}">
        <p14:creationId xmlns:p14="http://schemas.microsoft.com/office/powerpoint/2010/main" val="1071219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Let’s look at why people play games.  More times than none, people are not aware that they are playing a game and asking others to play with them.  These are subconscious actions that are a result of scripted roles programmed in us since we were little from our parents, culture, environment. When people are confronted with a stressful situation or a situation that triggers one of these scripted roles they revert to it and ask other people to play along.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a:ea typeface="+mn-ea"/>
                <a:cs typeface="+mn-cs"/>
              </a:rPr>
              <a:t>The game-playing is manipulation to perpetuate, not resolve, the drama or the situation. It prevents us from finding any real or lasting solutions. It produces confusion and upset feelings, behind which players can hide. It avoids taking responsibility for addressing broader dysfunction in relationships. And it does not acknowledge the damage caused in the game.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a:ea typeface="+mn-ea"/>
                <a:cs typeface="+mn-cs"/>
              </a:rPr>
              <a:t>Games help confuse the situation and avoid clarity by: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a:ea typeface="+mn-ea"/>
                <a:cs typeface="+mn-cs"/>
              </a:rPr>
              <a:t> </a:t>
            </a:r>
            <a:r>
              <a:rPr kumimoji="0" lang="en-US" sz="1200" b="1" i="0" u="none" strike="noStrike" kern="1200" cap="none" spc="0" normalizeH="0" baseline="0" noProof="0" dirty="0" smtClean="0">
                <a:ln>
                  <a:noFill/>
                </a:ln>
                <a:solidFill>
                  <a:srgbClr val="000000"/>
                </a:solidFill>
                <a:effectLst/>
                <a:uLnTx/>
                <a:uFillTx/>
                <a:latin typeface="Arial"/>
                <a:ea typeface="+mn-ea"/>
                <a:cs typeface="+mn-cs"/>
              </a:rPr>
              <a:t>Self-protection </a:t>
            </a:r>
            <a:r>
              <a:rPr kumimoji="0" lang="en-US" sz="1200" b="0" i="0" u="none" strike="noStrike" kern="1200" cap="none" spc="0" normalizeH="0" baseline="0" noProof="0" dirty="0" smtClean="0">
                <a:ln>
                  <a:noFill/>
                </a:ln>
                <a:solidFill>
                  <a:srgbClr val="000000"/>
                </a:solidFill>
                <a:effectLst/>
                <a:uLnTx/>
                <a:uFillTx/>
                <a:latin typeface="Arial"/>
                <a:ea typeface="+mn-ea"/>
                <a:cs typeface="+mn-cs"/>
              </a:rPr>
              <a:t>- making it all a game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a:ea typeface="+mn-ea"/>
                <a:cs typeface="+mn-cs"/>
              </a:rPr>
              <a:t> </a:t>
            </a:r>
            <a:r>
              <a:rPr kumimoji="0" lang="en-US" sz="1200" b="1" i="0" u="none" strike="noStrike" kern="1200" cap="none" spc="0" normalizeH="0" baseline="0" noProof="0" dirty="0" smtClean="0">
                <a:ln>
                  <a:noFill/>
                </a:ln>
                <a:solidFill>
                  <a:srgbClr val="000000"/>
                </a:solidFill>
                <a:effectLst/>
                <a:uLnTx/>
                <a:uFillTx/>
                <a:latin typeface="Arial"/>
                <a:ea typeface="+mn-ea"/>
                <a:cs typeface="+mn-cs"/>
              </a:rPr>
              <a:t>Denial - </a:t>
            </a:r>
            <a:r>
              <a:rPr kumimoji="0" lang="en-US" sz="1200" b="0" i="0" u="none" strike="noStrike" kern="1200" cap="none" spc="0" normalizeH="0" baseline="0" noProof="0" dirty="0" smtClean="0">
                <a:ln>
                  <a:noFill/>
                </a:ln>
                <a:solidFill>
                  <a:srgbClr val="000000"/>
                </a:solidFill>
                <a:effectLst/>
                <a:uLnTx/>
                <a:uFillTx/>
                <a:latin typeface="Arial"/>
                <a:ea typeface="+mn-ea"/>
                <a:cs typeface="+mn-cs"/>
              </a:rPr>
              <a:t>denying it is a game; and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a:ea typeface="+mn-ea"/>
                <a:cs typeface="+mn-cs"/>
              </a:rPr>
              <a:t> </a:t>
            </a:r>
            <a:r>
              <a:rPr kumimoji="0" lang="en-US" sz="1200" b="1" i="0" u="none" strike="noStrike" kern="1200" cap="none" spc="0" normalizeH="0" baseline="0" noProof="0" dirty="0" smtClean="0">
                <a:ln>
                  <a:noFill/>
                </a:ln>
                <a:solidFill>
                  <a:srgbClr val="000000"/>
                </a:solidFill>
                <a:effectLst/>
                <a:uLnTx/>
                <a:uFillTx/>
                <a:latin typeface="Arial"/>
                <a:ea typeface="+mn-ea"/>
                <a:cs typeface="+mn-cs"/>
              </a:rPr>
              <a:t>Self-defense – </a:t>
            </a:r>
            <a:r>
              <a:rPr kumimoji="0" lang="en-US" sz="1200" b="0" i="0" u="none" strike="noStrike" kern="1200" cap="none" spc="0" normalizeH="0" baseline="0" noProof="0" dirty="0" smtClean="0">
                <a:ln>
                  <a:noFill/>
                </a:ln>
                <a:solidFill>
                  <a:srgbClr val="000000"/>
                </a:solidFill>
                <a:effectLst/>
                <a:uLnTx/>
                <a:uFillTx/>
                <a:latin typeface="Arial"/>
                <a:ea typeface="+mn-ea"/>
                <a:cs typeface="+mn-cs"/>
              </a:rPr>
              <a:t>putting others on the defensive e.g. talking, not listening.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pPr/>
              <a:t>5</a:t>
            </a:fld>
            <a:endParaRPr lang="en-US"/>
          </a:p>
        </p:txBody>
      </p:sp>
    </p:spTree>
    <p:extLst>
      <p:ext uri="{BB962C8B-B14F-4D97-AF65-F5344CB8AC3E}">
        <p14:creationId xmlns:p14="http://schemas.microsoft.com/office/powerpoint/2010/main" val="1752715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After Kelly was promoted, Pat, a former colleague who had also wanted the promotion, spread nasty rumors about Kelly’s competency. Kelly fired back at Pat by documenting weaknesses, inadequacies Kelly only knew because the two had once been teammates. Another ex-colleague, Jordan, who had never coveted Kelly’s new position, jumped into the fray to create a drama triangle.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Jordan felt like Pat was being victimized and tried to cover for him by taking away some of Pat’s responsibilities. Instead of being grateful to Jordan, Pat was furious and lashed out at Jordan, “You must be agreeing with Kelly that I’m incapable. Otherwise, you’d never try to cover for me. You’d let me sink or swim based on my own merits.” Jordan was shocked, “Ouch! I was trying to help. You don’t appreciate me and you’re taking our friendship for granted.”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scenario above is an example of what is call a drama triangle.  </a:t>
            </a:r>
            <a:r>
              <a:rPr lang="en-US" dirty="0" smtClean="0"/>
              <a:t>The Drama Triangle is a seductive high-energy blame-game which serves to redirect the focus of attention, energy and dialogue from personal accountability to the engaging interactions of blame, defense and rescue.</a:t>
            </a:r>
            <a:r>
              <a:rPr lang="en-US" baseline="0" dirty="0" smtClean="0"/>
              <a:t>  </a:t>
            </a:r>
            <a:r>
              <a:rPr lang="en-US" dirty="0" smtClean="0"/>
              <a:t>The Drama Triangle game depicts the human drama found in all great dramatic literature. All drama involves a victim, rescuer and persecutor* (*aka: villain.)</a:t>
            </a:r>
            <a:r>
              <a:rPr lang="en-US" baseline="0" dirty="0" smtClean="0"/>
              <a:t>  </a:t>
            </a:r>
            <a:r>
              <a:rPr lang="en-US" dirty="0" smtClean="0"/>
              <a:t>Drama games generate excitement but defeat accountability, critical-thinking and personal power.</a:t>
            </a:r>
            <a:r>
              <a:rPr lang="en-US" baseline="0" dirty="0" smtClean="0"/>
              <a:t>  </a:t>
            </a:r>
            <a:r>
              <a:rPr lang="en-US" dirty="0" smtClean="0"/>
              <a:t>Most people learn the power of being a victim, persecutor or rescuer as potentially powerless children.</a:t>
            </a:r>
            <a:r>
              <a:rPr lang="en-US" baseline="0" dirty="0" smtClean="0"/>
              <a:t>  </a:t>
            </a:r>
            <a:r>
              <a:rPr lang="en-US" dirty="0" smtClean="0"/>
              <a:t>Wise people realize that drama games invert the truth about interpersonal power. Victims appear powerless, when in fact; victims are the most powerful players in drama games.</a:t>
            </a:r>
            <a:r>
              <a:rPr lang="en-US" baseline="0" dirty="0" smtClean="0"/>
              <a:t>  </a:t>
            </a:r>
            <a:r>
              <a:rPr lang="en-US" dirty="0" smtClean="0"/>
              <a:t>Dramas are created and sustained by people who exchange the satisfaction of adult-thinking and accountability for the drama of powerlessness, blame and rescue.</a:t>
            </a:r>
            <a:r>
              <a:rPr lang="en-US" baseline="0" dirty="0" smtClean="0"/>
              <a:t> </a:t>
            </a:r>
            <a:r>
              <a:rPr lang="en-US" dirty="0" smtClean="0"/>
              <a:t>Wars, politics, and organizational cultures are imbued with drama games All three roles need each other – and if you play one role on the triangle – in time – you’ll play another.</a:t>
            </a:r>
            <a:r>
              <a:rPr lang="en-US" baseline="0" dirty="0" smtClean="0"/>
              <a:t> </a:t>
            </a:r>
            <a:r>
              <a:rPr lang="en-US" dirty="0" smtClean="0"/>
              <a:t>Victims attract rescuers and both need someone to blame.</a:t>
            </a:r>
            <a:r>
              <a:rPr lang="en-US" baseline="0" dirty="0" smtClean="0"/>
              <a:t>  </a:t>
            </a:r>
            <a:r>
              <a:rPr lang="en-US" dirty="0" smtClean="0"/>
              <a:t>Rescuers need a victim to feel worthwhile.</a:t>
            </a:r>
            <a:r>
              <a:rPr lang="en-US" baseline="0" dirty="0" smtClean="0"/>
              <a:t> </a:t>
            </a:r>
            <a:r>
              <a:rPr lang="en-US" dirty="0" smtClean="0"/>
              <a:t>Unwitting rescuers are “do-gooders” without boundaries.</a:t>
            </a:r>
            <a:r>
              <a:rPr lang="en-US" baseline="0" dirty="0" smtClean="0"/>
              <a:t>  </a:t>
            </a:r>
            <a:r>
              <a:rPr lang="en-US" dirty="0" smtClean="0"/>
              <a:t>Persecutors always find their victims.</a:t>
            </a:r>
            <a:r>
              <a:rPr lang="en-US" baseline="0" dirty="0" smtClean="0"/>
              <a:t>  </a:t>
            </a:r>
            <a:r>
              <a:rPr lang="en-US" dirty="0" smtClean="0"/>
              <a:t>Unwitting persecutors can be people simply inviting accountability – but become labeled “the bad guy” for interfering with someone’s intent to avoid accountability.</a:t>
            </a:r>
            <a:r>
              <a:rPr lang="en-US" baseline="0" dirty="0" smtClean="0"/>
              <a:t>  </a:t>
            </a:r>
            <a:r>
              <a:rPr lang="en-US" dirty="0" smtClean="0"/>
              <a:t>The roles and conversations of the drama game players are recognizably consistent no matter what the details of the scenario.</a:t>
            </a:r>
            <a:r>
              <a:rPr lang="en-US" baseline="0" dirty="0" smtClean="0"/>
              <a:t>  </a:t>
            </a:r>
            <a:r>
              <a:rPr lang="en-US" dirty="0" smtClean="0"/>
              <a:t>The greater the payback for being a victim, rescuer or persecutor, the greater the intensity of the drama.</a:t>
            </a:r>
            <a:r>
              <a:rPr lang="en-US" baseline="0" dirty="0" smtClean="0"/>
              <a:t>  </a:t>
            </a:r>
            <a:r>
              <a:rPr lang="en-US" dirty="0" smtClean="0"/>
              <a:t>The greater the intensity of the drama the more distracted from the truth - the players will be.</a:t>
            </a:r>
            <a:r>
              <a:rPr lang="en-US" baseline="0" dirty="0" smtClean="0"/>
              <a:t>  </a:t>
            </a:r>
            <a:r>
              <a:rPr lang="en-US" dirty="0" smtClean="0"/>
              <a:t>Imagine what happens when someone suggests being accountable.</a:t>
            </a:r>
            <a:r>
              <a:rPr lang="en-US" baseline="0" dirty="0" smtClean="0"/>
              <a:t>  </a:t>
            </a:r>
            <a:r>
              <a:rPr lang="en-US" dirty="0" smtClean="0"/>
              <a:t>Drama Triangle players develop an affinity and therefore skill for participating in interpersonal drama.</a:t>
            </a:r>
            <a:r>
              <a:rPr lang="en-US" baseline="0" dirty="0" smtClean="0"/>
              <a:t>  </a:t>
            </a:r>
            <a:r>
              <a:rPr lang="en-US" dirty="0" smtClean="0"/>
              <a:t>Most drama players prefer the excitement and adrenalin of drama over the perceived boredom of the truth.</a:t>
            </a:r>
            <a:r>
              <a:rPr lang="en-US" baseline="0" dirty="0" smtClean="0"/>
              <a:t>  </a:t>
            </a:r>
            <a:r>
              <a:rPr lang="en-US" dirty="0" smtClean="0"/>
              <a:t>There’s a price to pay for participating in the Drama Triangle. At the conclusion of each dramatic interpersonal scenario players experience a descent from autonomy and personal power into a vague sense of ennui; an increased proclivity for guilt, cynicism, and personal isolation; and a declining ability to perceive good intentions and truth.</a:t>
            </a:r>
            <a:r>
              <a:rPr lang="en-US" baseline="0" dirty="0" smtClean="0"/>
              <a:t>  </a:t>
            </a:r>
            <a:r>
              <a:rPr lang="en-US" dirty="0" smtClean="0"/>
              <a:t>Many Drama Triangle players live their entire lives within the perspective roles of the drama triangle.</a:t>
            </a:r>
            <a:r>
              <a:rPr lang="en-US" baseline="0" dirty="0" smtClean="0"/>
              <a:t> </a:t>
            </a:r>
            <a:r>
              <a:rPr lang="en-US" dirty="0" smtClean="0"/>
              <a:t>When players finally release themselves from the “trance” of drama games they experience relief and a renewed sense of personal power and self-confidence.</a:t>
            </a:r>
            <a:r>
              <a:rPr lang="en-US" baseline="0" dirty="0" smtClean="0"/>
              <a:t>  </a:t>
            </a:r>
            <a:r>
              <a:rPr lang="en-US" dirty="0" smtClean="0"/>
              <a:t>The practice of being accountable for the all the choices we make – empowers us to create a life we can be grateful for and proud to live, share and remember.</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Who played the role of victim? Perpetrator? Rescuer? When did the players switch roles?</a:t>
            </a:r>
          </a:p>
          <a:p>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pPr/>
              <a:t>6</a:t>
            </a:fld>
            <a:endParaRPr lang="en-US"/>
          </a:p>
        </p:txBody>
      </p:sp>
    </p:spTree>
    <p:extLst>
      <p:ext uri="{BB962C8B-B14F-4D97-AF65-F5344CB8AC3E}">
        <p14:creationId xmlns:p14="http://schemas.microsoft.com/office/powerpoint/2010/main" val="388688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Player A send</a:t>
            </a:r>
            <a:r>
              <a:rPr lang="en-US" baseline="0" dirty="0" smtClean="0"/>
              <a:t> </a:t>
            </a:r>
            <a:r>
              <a:rPr lang="en-US" dirty="0" smtClean="0"/>
              <a:t>Con-an</a:t>
            </a:r>
            <a:r>
              <a:rPr lang="en-US" baseline="0" dirty="0" smtClean="0"/>
              <a:t> invitation in the form of a split transaction.  Player B must accept the invitation in order for the game to be played By having a gimmick, some sort of need that A can exploit (need for approval, a need to be seen as wise or superior or inferior)  In order for the drama triangle, the game has to take place.  A game is a serious of events starting with a con followed by a Gimmick which results in several exchanges or responses.  Then there is a switch, a cross-up, and a payoff.</a:t>
            </a:r>
          </a:p>
          <a:p>
            <a:endParaRPr lang="en-US" baseline="0" dirty="0" smtClean="0"/>
          </a:p>
          <a:p>
            <a:r>
              <a:rPr lang="en-US" baseline="0" dirty="0" smtClean="0"/>
              <a:t>Reasons why people play games:  1. The prospect of meeting mutual needs. 2. Attention.  3. Affirming our life position</a:t>
            </a:r>
          </a:p>
          <a:p>
            <a:endParaRPr lang="en-US" baseline="0" dirty="0" smtClean="0"/>
          </a:p>
          <a:p>
            <a:r>
              <a:rPr lang="en-US" baseline="0" dirty="0" smtClean="0"/>
              <a:t>Dealing with games:</a:t>
            </a:r>
          </a:p>
          <a:p>
            <a:r>
              <a:rPr lang="en-US" baseline="0" dirty="0" smtClean="0"/>
              <a:t>Familiarizing yourself with the structure of the games you play.  Identify and diffuse your gimmicks.</a:t>
            </a:r>
          </a:p>
          <a:p>
            <a:endParaRPr lang="en-US" baseline="0" dirty="0" smtClean="0"/>
          </a:p>
          <a:p>
            <a:r>
              <a:rPr lang="en-US" baseline="0" dirty="0" smtClean="0"/>
              <a:t>Starting games:</a:t>
            </a:r>
          </a:p>
          <a:p>
            <a:r>
              <a:rPr lang="en-US" baseline="0" dirty="0" smtClean="0"/>
              <a:t>Pay attention to discounts</a:t>
            </a:r>
          </a:p>
          <a:p>
            <a:endParaRPr lang="en-US" baseline="0" dirty="0" smtClean="0"/>
          </a:p>
          <a:p>
            <a:r>
              <a:rPr lang="en-US" baseline="0" dirty="0" smtClean="0"/>
              <a:t>During games:</a:t>
            </a:r>
          </a:p>
          <a:p>
            <a:r>
              <a:rPr lang="en-US" baseline="0" dirty="0" smtClean="0"/>
              <a:t>Slippery –someone might be putting you down while pretending to be your friend.</a:t>
            </a:r>
          </a:p>
          <a:p>
            <a:r>
              <a:rPr lang="en-US" baseline="0" dirty="0" smtClean="0"/>
              <a:t>To get out of the game you can share your awareness of the game with the other person or respond from adult.  Do not use </a:t>
            </a:r>
            <a:r>
              <a:rPr lang="en-US" baseline="0" dirty="0" err="1" smtClean="0"/>
              <a:t>prescripted</a:t>
            </a:r>
            <a:r>
              <a:rPr lang="en-US" baseline="0" dirty="0" smtClean="0"/>
              <a:t> roles but act as though they do not exist.  Unplug, there is little to be gained from someone who is stuck in the dramatic role.</a:t>
            </a:r>
          </a:p>
          <a:p>
            <a:endParaRPr lang="en-US" baseline="0" dirty="0" smtClean="0"/>
          </a:p>
          <a:p>
            <a:r>
              <a:rPr lang="en-US" baseline="0" dirty="0" smtClean="0"/>
              <a:t>People most of the time are not even aware of their own needs because they are outside of their own awareness.  Sometimes we can spend way too much time trying to figure out other people when a more productive strategy is to figure our own selves out and what it is that draw us into games needs instead of just trying to figure out what is drawing us to that </a:t>
            </a:r>
          </a:p>
        </p:txBody>
      </p:sp>
      <p:sp>
        <p:nvSpPr>
          <p:cNvPr id="4" name="Slide Number Placeholder 3"/>
          <p:cNvSpPr>
            <a:spLocks noGrp="1"/>
          </p:cNvSpPr>
          <p:nvPr>
            <p:ph type="sldNum" sz="quarter" idx="10"/>
          </p:nvPr>
        </p:nvSpPr>
        <p:spPr/>
        <p:txBody>
          <a:bodyPr/>
          <a:lstStyle/>
          <a:p>
            <a:fld id="{05E24569-255C-4788-A881-5E63904FC9DB}" type="slidenum">
              <a:rPr lang="en-US" smtClean="0"/>
              <a:pPr/>
              <a:t>15</a:t>
            </a:fld>
            <a:endParaRPr lang="en-US"/>
          </a:p>
        </p:txBody>
      </p:sp>
    </p:spTree>
    <p:extLst>
      <p:ext uri="{BB962C8B-B14F-4D97-AF65-F5344CB8AC3E}">
        <p14:creationId xmlns:p14="http://schemas.microsoft.com/office/powerpoint/2010/main" val="980740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pPr/>
              <a:t>16</a:t>
            </a:fld>
            <a:endParaRPr lang="en-US"/>
          </a:p>
        </p:txBody>
      </p:sp>
    </p:spTree>
    <p:extLst>
      <p:ext uri="{BB962C8B-B14F-4D97-AF65-F5344CB8AC3E}">
        <p14:creationId xmlns:p14="http://schemas.microsoft.com/office/powerpoint/2010/main" val="10411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When an individual is taking responsibility for themselves and allows the other to also take responsibility for themselves, they are adopting the I’m OK, Your OK – (I+ U+ ) position Quad (2). This is a position of equality in which the responsibility of each individual is acknowledged. It is a position of empowerment and is one of honesty, reality and respect. Boundaries, contracts, accountability and responsibility are all active here. The catch phrase for this quadrant is “Get on with”.</a:t>
            </a:r>
          </a:p>
          <a:p>
            <a:endParaRPr lang="en-US" dirty="0" smtClean="0"/>
          </a:p>
          <a:p>
            <a:r>
              <a:rPr lang="en-US" dirty="0" smtClean="0"/>
              <a:t>Don’t play the game – if you deal with a coworker who is always complaining, stop them in their tracks.  Most people who are upset by workplace circumstances want to feel validated so they will continue to vent</a:t>
            </a:r>
            <a:r>
              <a:rPr lang="en-US" baseline="0" dirty="0" smtClean="0"/>
              <a:t> </a:t>
            </a:r>
            <a:r>
              <a:rPr lang="en-US" dirty="0" smtClean="0"/>
              <a:t>and try to get others to think their way.  If you let that person know, by using assertive communication, that you do not want to discuss negative issues it will not give them the playing ground to continue and they stop (or </a:t>
            </a:r>
            <a:r>
              <a:rPr lang="en-US" u="sng" dirty="0" smtClean="0">
                <a:effectLst/>
                <a:hlinkClick r:id="rId3" tooltip="Click to Continue &gt; by I Want This"/>
              </a:rPr>
              <a:t>find someone</a:t>
            </a:r>
            <a:r>
              <a:rPr lang="en-US" dirty="0" smtClean="0"/>
              <a:t> else who will play with them).</a:t>
            </a:r>
          </a:p>
          <a:p>
            <a:pPr marL="0" indent="0">
              <a:buNone/>
            </a:pPr>
            <a:endParaRPr lang="en-US" dirty="0" smtClean="0"/>
          </a:p>
          <a:p>
            <a:pPr algn="l"/>
            <a:endParaRPr lang="en-US" sz="1800" b="0" i="0" u="none" strike="noStrike" baseline="0" dirty="0" smtClean="0">
              <a:solidFill>
                <a:srgbClr val="000000"/>
              </a:solidFill>
              <a:latin typeface="Arial"/>
            </a:endParaRPr>
          </a:p>
          <a:p>
            <a:r>
              <a:rPr lang="en-US" sz="1800" b="0" i="0" u="none" strike="noStrike" baseline="0" dirty="0" smtClean="0">
                <a:solidFill>
                  <a:srgbClr val="000000"/>
                </a:solidFill>
                <a:latin typeface="Arial"/>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05E24569-255C-4788-A881-5E63904FC9DB}" type="slidenum">
              <a:rPr lang="en-US" smtClean="0"/>
              <a:pPr/>
              <a:t>17</a:t>
            </a:fld>
            <a:endParaRPr lang="en-US"/>
          </a:p>
        </p:txBody>
      </p:sp>
    </p:spTree>
    <p:extLst>
      <p:ext uri="{BB962C8B-B14F-4D97-AF65-F5344CB8AC3E}">
        <p14:creationId xmlns:p14="http://schemas.microsoft.com/office/powerpoint/2010/main" val="1934801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898648" y="6356350"/>
            <a:ext cx="5711952" cy="365760"/>
          </a:xfrm>
          <a:prstGeom prst="rect">
            <a:avLst/>
          </a:prstGeom>
        </p:spPr>
        <p:txBody>
          <a:bodyPr/>
          <a:lstStyle>
            <a:lvl1pPr>
              <a:defRPr>
                <a:solidFill>
                  <a:schemeClr val="accent1"/>
                </a:solidFill>
              </a:defRPr>
            </a:lvl1pPr>
          </a:lstStyle>
          <a:p>
            <a:r>
              <a:rPr lang="en-US" dirty="0" smtClean="0"/>
              <a:t>CCL Consulting; </a:t>
            </a:r>
            <a:r>
              <a:rPr lang="en-US" b="1" dirty="0" smtClean="0"/>
              <a:t>GROWING</a:t>
            </a:r>
            <a:r>
              <a:rPr lang="en-US" dirty="0" smtClean="0"/>
              <a:t> </a:t>
            </a:r>
            <a:r>
              <a:rPr lang="en-US" i="1" dirty="0" smtClean="0"/>
              <a:t>business by developing</a:t>
            </a:r>
            <a:r>
              <a:rPr lang="en-US" dirty="0" smtClean="0"/>
              <a:t> </a:t>
            </a:r>
            <a:r>
              <a:rPr lang="en-US" b="1" dirty="0" smtClean="0"/>
              <a:t>PEOPLE </a:t>
            </a:r>
            <a:endParaRPr lang="en-US" b="1" dirty="0"/>
          </a:p>
        </p:txBody>
      </p:sp>
      <p:sp>
        <p:nvSpPr>
          <p:cNvPr id="5" name="Slide Number Placeholder 4"/>
          <p:cNvSpPr>
            <a:spLocks noGrp="1"/>
          </p:cNvSpPr>
          <p:nvPr>
            <p:ph type="sldNum" sz="quarter" idx="12"/>
          </p:nvPr>
        </p:nvSpPr>
        <p:spPr/>
        <p:txBody>
          <a:bodyPr/>
          <a:lstStyle/>
          <a:p>
            <a:fld id="{E0850B84-8360-4295-8D33-BAA8AAF0DAC9}"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E4636712-8D99-4ADE-8922-7473A81D6BEE}" type="datetimeFigureOut">
              <a:rPr lang="en-US" smtClean="0"/>
              <a:pPr/>
              <a:t>11/29/2012</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0850B84-8360-4295-8D33-BAA8AAF0DAC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E4636712-8D99-4ADE-8922-7473A81D6BEE}" type="datetimeFigureOut">
              <a:rPr lang="en-US" smtClean="0"/>
              <a:pPr/>
              <a:t>11/29/2012</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0850B84-8360-4295-8D33-BAA8AAF0DAC9}"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E4636712-8D99-4ADE-8922-7473A81D6BEE}" type="datetimeFigureOut">
              <a:rPr lang="en-US" smtClean="0"/>
              <a:pPr/>
              <a:t>11/29/2012</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0850B84-8360-4295-8D33-BAA8AAF0DAC9}"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fld id="{E4636712-8D99-4ADE-8922-7473A81D6BEE}" type="datetimeFigureOut">
              <a:rPr lang="en-US" smtClean="0"/>
              <a:pPr/>
              <a:t>11/29/2012</a:t>
            </a:fld>
            <a:endParaRPr lang="en-US"/>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0850B84-8360-4295-8D33-BAA8AAF0DAC9}"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E69DA-6AB0-411D-9075-4F3B6AF409EC}"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E5F2-EB9E-40BF-9BB5-CE18DA8453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E4636712-8D99-4ADE-8922-7473A81D6BEE}" type="datetimeFigureOut">
              <a:rPr lang="en-US" smtClean="0"/>
              <a:pPr/>
              <a:t>11/29/2012</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0850B84-8360-4295-8D33-BAA8AAF0DAC9}"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a:prstGeom prst="rect">
            <a:avLst/>
          </a:prstGeom>
        </p:spPr>
        <p:txBody>
          <a:bodyPr/>
          <a:lstStyle/>
          <a:p>
            <a:fld id="{E4636712-8D99-4ADE-8922-7473A81D6BEE}" type="datetimeFigureOut">
              <a:rPr lang="en-US" smtClean="0"/>
              <a:pPr/>
              <a:t>11/29/2012</a:t>
            </a:fld>
            <a:endParaRPr lang="en-US"/>
          </a:p>
        </p:txBody>
      </p:sp>
      <p:sp>
        <p:nvSpPr>
          <p:cNvPr id="5" name="Footer Placeholder 4"/>
          <p:cNvSpPr>
            <a:spLocks noGrp="1"/>
          </p:cNvSpPr>
          <p:nvPr>
            <p:ph type="ftr" sz="quarter" idx="11"/>
          </p:nvPr>
        </p:nvSpPr>
        <p:spPr>
          <a:xfrm>
            <a:off x="2898648" y="6355080"/>
            <a:ext cx="347472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E0850B84-8360-4295-8D33-BAA8AAF0DAC9}"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E4636712-8D99-4ADE-8922-7473A81D6BEE}" type="datetimeFigureOut">
              <a:rPr lang="en-US" smtClean="0"/>
              <a:pPr/>
              <a:t>11/29/2012</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0850B84-8360-4295-8D33-BAA8AAF0DAC9}"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400800" y="6356350"/>
            <a:ext cx="2289048" cy="365760"/>
          </a:xfrm>
          <a:prstGeom prst="rect">
            <a:avLst/>
          </a:prstGeom>
        </p:spPr>
        <p:txBody>
          <a:bodyPr/>
          <a:lstStyle/>
          <a:p>
            <a:fld id="{E4636712-8D99-4ADE-8922-7473A81D6BEE}" type="datetimeFigureOut">
              <a:rPr lang="en-US" smtClean="0"/>
              <a:pPr/>
              <a:t>11/29/2012</a:t>
            </a:fld>
            <a:endParaRPr lang="en-US"/>
          </a:p>
        </p:txBody>
      </p:sp>
      <p:sp>
        <p:nvSpPr>
          <p:cNvPr id="8" name="Footer Placeholder 7"/>
          <p:cNvSpPr>
            <a:spLocks noGrp="1"/>
          </p:cNvSpPr>
          <p:nvPr>
            <p:ph type="ftr" sz="quarter" idx="11"/>
          </p:nvPr>
        </p:nvSpPr>
        <p:spPr>
          <a:xfrm>
            <a:off x="2898648" y="6356350"/>
            <a:ext cx="3505200" cy="365760"/>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0850B84-8360-4295-8D33-BAA8AAF0DAC9}"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400800" y="6356350"/>
            <a:ext cx="2289048" cy="365760"/>
          </a:xfrm>
          <a:prstGeom prst="rect">
            <a:avLst/>
          </a:prstGeom>
        </p:spPr>
        <p:txBody>
          <a:bodyPr/>
          <a:lstStyle/>
          <a:p>
            <a:fld id="{E4636712-8D99-4ADE-8922-7473A81D6BEE}" type="datetimeFigureOut">
              <a:rPr lang="en-US" smtClean="0"/>
              <a:pPr/>
              <a:t>11/29/2012</a:t>
            </a:fld>
            <a:endParaRPr lang="en-US"/>
          </a:p>
        </p:txBody>
      </p:sp>
      <p:sp>
        <p:nvSpPr>
          <p:cNvPr id="4" name="Footer Placeholder 3"/>
          <p:cNvSpPr>
            <a:spLocks noGrp="1"/>
          </p:cNvSpPr>
          <p:nvPr>
            <p:ph type="ftr" sz="quarter" idx="11"/>
          </p:nvPr>
        </p:nvSpPr>
        <p:spPr>
          <a:xfrm>
            <a:off x="2898648" y="6356350"/>
            <a:ext cx="3505200" cy="365760"/>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0850B84-8360-4295-8D33-BAA8AAF0DAC9}"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E4636712-8D99-4ADE-8922-7473A81D6BEE}" type="datetimeFigureOut">
              <a:rPr lang="en-US" smtClean="0"/>
              <a:pPr/>
              <a:t>11/29/2012</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0850B84-8360-4295-8D33-BAA8AAF0DAC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0850B84-8360-4295-8D33-BAA8AAF0DAC9}"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Footer Placeholder 3"/>
          <p:cNvSpPr txBox="1">
            <a:spLocks/>
          </p:cNvSpPr>
          <p:nvPr userDrawn="1"/>
        </p:nvSpPr>
        <p:spPr>
          <a:xfrm>
            <a:off x="2971800" y="6416040"/>
            <a:ext cx="5711952" cy="365760"/>
          </a:xfrm>
          <a:prstGeom prst="rect">
            <a:avLst/>
          </a:prstGeom>
        </p:spPr>
        <p:txBody>
          <a:bodyPr/>
          <a:lstStyle>
            <a:lvl1pPr>
              <a:defRPr>
                <a:solidFill>
                  <a:schemeClr val="accent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accent1"/>
                </a:solidFill>
                <a:effectLst/>
                <a:uLnTx/>
                <a:uFillTx/>
                <a:latin typeface="+mn-lt"/>
                <a:ea typeface="+mn-ea"/>
                <a:cs typeface="+mn-cs"/>
              </a:rPr>
              <a:t>CCL Consulting; </a:t>
            </a:r>
            <a:r>
              <a:rPr kumimoji="0" lang="en-US" sz="1800" b="1" i="0" u="none" strike="noStrike" kern="1200" cap="none" spc="0" normalizeH="0" baseline="0" noProof="0" dirty="0" smtClean="0">
                <a:ln>
                  <a:noFill/>
                </a:ln>
                <a:solidFill>
                  <a:schemeClr val="accent1"/>
                </a:solidFill>
                <a:effectLst/>
                <a:uLnTx/>
                <a:uFillTx/>
                <a:latin typeface="+mn-lt"/>
                <a:ea typeface="+mn-ea"/>
                <a:cs typeface="+mn-cs"/>
              </a:rPr>
              <a:t>GROWING</a:t>
            </a:r>
            <a:r>
              <a:rPr kumimoji="0" lang="en-US" sz="1800" b="0" i="0" u="none" strike="noStrike" kern="1200" cap="none" spc="0" normalizeH="0" baseline="0" noProof="0" dirty="0" smtClean="0">
                <a:ln>
                  <a:noFill/>
                </a:ln>
                <a:solidFill>
                  <a:schemeClr val="accent1"/>
                </a:solidFill>
                <a:effectLst/>
                <a:uLnTx/>
                <a:uFillTx/>
                <a:latin typeface="+mn-lt"/>
                <a:ea typeface="+mn-ea"/>
                <a:cs typeface="+mn-cs"/>
              </a:rPr>
              <a:t> </a:t>
            </a:r>
            <a:r>
              <a:rPr kumimoji="0" lang="en-US" sz="1800" b="0" i="1" u="none" strike="noStrike" kern="1200" cap="none" spc="0" normalizeH="0" baseline="0" noProof="0" dirty="0" smtClean="0">
                <a:ln>
                  <a:noFill/>
                </a:ln>
                <a:solidFill>
                  <a:schemeClr val="accent1"/>
                </a:solidFill>
                <a:effectLst/>
                <a:uLnTx/>
                <a:uFillTx/>
                <a:latin typeface="+mn-lt"/>
                <a:ea typeface="+mn-ea"/>
                <a:cs typeface="+mn-cs"/>
              </a:rPr>
              <a:t>business by developing</a:t>
            </a:r>
            <a:r>
              <a:rPr kumimoji="0" lang="en-US" sz="1800" b="0" i="0" u="none" strike="noStrike" kern="1200" cap="none" spc="0" normalizeH="0" baseline="0" noProof="0" dirty="0" smtClean="0">
                <a:ln>
                  <a:noFill/>
                </a:ln>
                <a:solidFill>
                  <a:schemeClr val="accent1"/>
                </a:solidFill>
                <a:effectLst/>
                <a:uLnTx/>
                <a:uFillTx/>
                <a:latin typeface="+mn-lt"/>
                <a:ea typeface="+mn-ea"/>
                <a:cs typeface="+mn-cs"/>
              </a:rPr>
              <a:t> </a:t>
            </a:r>
            <a:r>
              <a:rPr kumimoji="0" lang="en-US" sz="1800" b="1" i="0" u="none" strike="noStrike" kern="1200" cap="none" spc="0" normalizeH="0" baseline="0" noProof="0" dirty="0" smtClean="0">
                <a:ln>
                  <a:noFill/>
                </a:ln>
                <a:solidFill>
                  <a:schemeClr val="accent1"/>
                </a:solidFill>
                <a:effectLst/>
                <a:uLnTx/>
                <a:uFillTx/>
                <a:latin typeface="+mn-lt"/>
                <a:ea typeface="+mn-ea"/>
                <a:cs typeface="+mn-cs"/>
              </a:rPr>
              <a:t>PEOPLE </a:t>
            </a:r>
            <a:endParaRPr kumimoji="0" lang="en-US" sz="1800" b="1" i="0" u="none" strike="noStrike" kern="1200" cap="none" spc="0" normalizeH="0" baseline="0" noProof="0" dirty="0">
              <a:ln>
                <a:noFill/>
              </a:ln>
              <a:solidFill>
                <a:schemeClr val="accen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ransition spd="med">
    <p:fade/>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E69DA-6AB0-411D-9075-4F3B6AF409EC}" type="datetimeFigureOut">
              <a:rPr lang="en-US" smtClean="0"/>
              <a:pPr/>
              <a:t>11/29/2012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CE5F2-EB9E-40BF-9BB5-CE18DA8453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11.png"/><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youtu.be/nKNyFSLJy6o"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hyperlink" Target="http://youtu.be/Xe8KzXEsT04" TargetMode="External"/><Relationship Id="rId5" Type="http://schemas.openxmlformats.org/officeDocument/2006/relationships/hyperlink" Target="http://youtu.be/58F2qYyAzME" TargetMode="External"/><Relationship Id="rId4" Type="http://schemas.openxmlformats.org/officeDocument/2006/relationships/hyperlink" Target="http://youtu.be/YOqJ4sc9TAc"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sandra@neverestsolution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581400"/>
            <a:ext cx="7086600" cy="1295400"/>
          </a:xfrm>
        </p:spPr>
        <p:txBody>
          <a:bodyPr>
            <a:normAutofit fontScale="90000"/>
          </a:bodyPr>
          <a:lstStyle/>
          <a:p>
            <a:pPr algn="ctr"/>
            <a:r>
              <a:rPr lang="en-US" sz="2400" dirty="0" smtClean="0"/>
              <a:t/>
            </a:r>
            <a:br>
              <a:rPr lang="en-US" sz="2400" dirty="0" smtClean="0"/>
            </a:br>
            <a:r>
              <a:rPr lang="en-US" sz="2400" b="1" dirty="0" smtClean="0"/>
              <a:t>"</a:t>
            </a:r>
            <a:r>
              <a:rPr lang="en-US" sz="2400" b="1" dirty="0"/>
              <a:t>Leading for Dysfunction:</a:t>
            </a:r>
            <a:br>
              <a:rPr lang="en-US" sz="2400" b="1" dirty="0"/>
            </a:br>
            <a:r>
              <a:rPr lang="en-US" sz="2400" b="1" dirty="0"/>
              <a:t>The Dichotomy Between Leadership &amp; Performance"</a:t>
            </a:r>
          </a:p>
        </p:txBody>
      </p:sp>
      <p:pic>
        <p:nvPicPr>
          <p:cNvPr id="4" name="Picture 3" descr="CCLbrandinglogo2.jpg"/>
          <p:cNvPicPr>
            <a:picLocks noChangeAspect="1"/>
          </p:cNvPicPr>
          <p:nvPr/>
        </p:nvPicPr>
        <p:blipFill>
          <a:blip r:embed="rId3" cstate="print"/>
          <a:stretch>
            <a:fillRect/>
          </a:stretch>
        </p:blipFill>
        <p:spPr>
          <a:xfrm>
            <a:off x="0" y="102835"/>
            <a:ext cx="4572000" cy="1610189"/>
          </a:xfrm>
          <a:prstGeom prst="rect">
            <a:avLst/>
          </a:prstGeom>
          <a:ln>
            <a:noFill/>
          </a:ln>
          <a:effectLst>
            <a:softEdge rad="112500"/>
          </a:effec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0" y="1676400"/>
            <a:ext cx="2106871" cy="1217166"/>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4495800" y="1676400"/>
            <a:ext cx="1109599" cy="707886"/>
          </a:xfrm>
          <a:prstGeom prst="rect">
            <a:avLst/>
          </a:prstGeom>
          <a:noFill/>
        </p:spPr>
        <p:txBody>
          <a:bodyPr wrap="none" rtlCol="0">
            <a:spAutoFit/>
          </a:bodyPr>
          <a:lstStyle/>
          <a:p>
            <a:r>
              <a:rPr lang="en-US" sz="4000" i="1" dirty="0" smtClean="0">
                <a:solidFill>
                  <a:srgbClr val="525A7D"/>
                </a:solidFill>
                <a:latin typeface="Adobe Fan Heiti Std B" pitchFamily="34" charset="-128"/>
                <a:ea typeface="Adobe Fan Heiti Std B" pitchFamily="34" charset="-128"/>
                <a:cs typeface="Adobe Devanagari" pitchFamily="18" charset="0"/>
              </a:rPr>
              <a:t>and</a:t>
            </a:r>
            <a:endParaRPr lang="en-US" sz="4000" i="1" dirty="0">
              <a:solidFill>
                <a:srgbClr val="525A7D"/>
              </a:solidFill>
              <a:latin typeface="Adobe Fan Heiti Std B" pitchFamily="34" charset="-128"/>
              <a:ea typeface="Adobe Fan Heiti Std B" pitchFamily="34" charset="-128"/>
              <a:cs typeface="Adobe Devanagari" pitchFamily="18" charset="0"/>
            </a:endParaRPr>
          </a:p>
        </p:txBody>
      </p:sp>
      <p:sp>
        <p:nvSpPr>
          <p:cNvPr id="3" name="TextBox 2"/>
          <p:cNvSpPr txBox="1"/>
          <p:nvPr/>
        </p:nvSpPr>
        <p:spPr>
          <a:xfrm>
            <a:off x="2590800" y="5330798"/>
            <a:ext cx="5570446" cy="461665"/>
          </a:xfrm>
          <a:prstGeom prst="rect">
            <a:avLst/>
          </a:prstGeom>
          <a:noFill/>
        </p:spPr>
        <p:txBody>
          <a:bodyPr wrap="square" rtlCol="0">
            <a:spAutoFit/>
          </a:bodyPr>
          <a:lstStyle/>
          <a:p>
            <a:pPr algn="r"/>
            <a:r>
              <a:rPr lang="en-US" sz="2400" b="1" dirty="0" smtClean="0">
                <a:solidFill>
                  <a:srgbClr val="525A7D"/>
                </a:solidFill>
              </a:rPr>
              <a:t>By Cora Lonning and Sandra </a:t>
            </a:r>
            <a:r>
              <a:rPr lang="en-US" sz="2400" b="1" dirty="0" err="1" smtClean="0">
                <a:solidFill>
                  <a:srgbClr val="525A7D"/>
                </a:solidFill>
              </a:rPr>
              <a:t>Tibbs</a:t>
            </a:r>
            <a:endParaRPr lang="en-US" sz="2400" b="1" dirty="0">
              <a:solidFill>
                <a:srgbClr val="525A7D"/>
              </a:solidFill>
            </a:endParaRPr>
          </a:p>
        </p:txBody>
      </p:sp>
      <p:sp>
        <p:nvSpPr>
          <p:cNvPr id="8" name="Rectangle 7"/>
          <p:cNvSpPr/>
          <p:nvPr/>
        </p:nvSpPr>
        <p:spPr>
          <a:xfrm>
            <a:off x="0" y="6172200"/>
            <a:ext cx="9144001" cy="646331"/>
          </a:xfrm>
          <a:prstGeom prst="rect">
            <a:avLst/>
          </a:prstGeom>
        </p:spPr>
        <p:txBody>
          <a:bodyPr wrap="square">
            <a:spAutoFit/>
          </a:bodyPr>
          <a:lstStyle/>
          <a:p>
            <a:r>
              <a:rPr lang="en-US" dirty="0" smtClean="0"/>
              <a:t>PowerPoint Presentation available at:  http://www.neverestsolutions.com</a:t>
            </a:r>
          </a:p>
          <a:p>
            <a:r>
              <a:rPr lang="en-US" dirty="0" smtClean="0"/>
              <a:t>Scroll down to Resources </a:t>
            </a:r>
            <a:endParaRPr lang="en-US" dirty="0"/>
          </a:p>
        </p:txBody>
      </p:sp>
      <p:pic>
        <p:nvPicPr>
          <p:cNvPr id="17410" name="Picture 2" descr="https://lh4.googleusercontent.com/-tlsVUWq8hOI/AAAAAAAAAAI/AAAAAAAAAAA/GznzbafCITQ/s250-c-k/photo.jpg"/>
          <p:cNvPicPr>
            <a:picLocks noChangeAspect="1" noChangeArrowheads="1"/>
          </p:cNvPicPr>
          <p:nvPr/>
        </p:nvPicPr>
        <p:blipFill>
          <a:blip r:embed="rId5" cstate="print"/>
          <a:srcRect/>
          <a:stretch>
            <a:fillRect/>
          </a:stretch>
        </p:blipFill>
        <p:spPr bwMode="auto">
          <a:xfrm>
            <a:off x="6248400" y="838200"/>
            <a:ext cx="990600" cy="990600"/>
          </a:xfrm>
          <a:prstGeom prst="rect">
            <a:avLst/>
          </a:prstGeom>
          <a:ln>
            <a:noFill/>
          </a:ln>
          <a:effectLst>
            <a:softEdge rad="112500"/>
          </a:effectLst>
        </p:spPr>
      </p:pic>
    </p:spTree>
    <p:extLst>
      <p:ext uri="{BB962C8B-B14F-4D97-AF65-F5344CB8AC3E}">
        <p14:creationId xmlns:p14="http://schemas.microsoft.com/office/powerpoint/2010/main" val="162866803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1035" name="ShockwaveFlash1" r:id="rId2" imgW="9142560" imgH="6453360"/>
        </mc:Choice>
        <mc:Fallback>
          <p:control name="ShockwaveFlash1" r:id="rId2" imgW="9142560" imgH="6453360">
            <p:pic>
              <p:nvPicPr>
                <p:cNvPr id="0" name="ShockwaveFlash1"/>
                <p:cNvPicPr preferRelativeResize="0">
                  <a:picLocks noChangeAspect="1" noChangeArrowheads="1" noChangeShapeType="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0" y="265113"/>
                  <a:ext cx="9144000" cy="6453187"/>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p:controls>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838200"/>
            <a:ext cx="2448555" cy="923330"/>
          </a:xfrm>
          <a:prstGeom prst="rect">
            <a:avLst/>
          </a:prstGeom>
          <a:noFill/>
        </p:spPr>
        <p:txBody>
          <a:bodyPr wrap="none" rtlCol="0">
            <a:spAutoFit/>
          </a:bodyPr>
          <a:lstStyle/>
          <a:p>
            <a:r>
              <a:rPr lang="en-US" sz="5400" dirty="0" smtClean="0">
                <a:solidFill>
                  <a:srgbClr val="525A7D"/>
                </a:solidFill>
              </a:rPr>
              <a:t>Exercise</a:t>
            </a:r>
            <a:endParaRPr lang="en-US" sz="5400" dirty="0">
              <a:solidFill>
                <a:srgbClr val="525A7D"/>
              </a:solidFill>
            </a:endParaRPr>
          </a:p>
        </p:txBody>
      </p:sp>
      <p:sp>
        <p:nvSpPr>
          <p:cNvPr id="3" name="TextBox 2"/>
          <p:cNvSpPr txBox="1"/>
          <p:nvPr/>
        </p:nvSpPr>
        <p:spPr>
          <a:xfrm>
            <a:off x="378214" y="2057400"/>
            <a:ext cx="8767465" cy="2954655"/>
          </a:xfrm>
          <a:prstGeom prst="rect">
            <a:avLst/>
          </a:prstGeom>
          <a:noFill/>
        </p:spPr>
        <p:txBody>
          <a:bodyPr wrap="none" rtlCol="0">
            <a:spAutoFit/>
          </a:bodyPr>
          <a:lstStyle/>
          <a:p>
            <a:pPr marL="457200" indent="-457200">
              <a:buFont typeface="Arial" pitchFamily="34" charset="0"/>
              <a:buChar char="•"/>
            </a:pPr>
            <a:r>
              <a:rPr lang="en-US" sz="2800" dirty="0" smtClean="0">
                <a:solidFill>
                  <a:srgbClr val="525A7D"/>
                </a:solidFill>
              </a:rPr>
              <a:t>Think back to a recent time when you were part </a:t>
            </a:r>
          </a:p>
          <a:p>
            <a:r>
              <a:rPr lang="en-US" sz="2800" dirty="0">
                <a:solidFill>
                  <a:srgbClr val="525A7D"/>
                </a:solidFill>
              </a:rPr>
              <a:t> </a:t>
            </a:r>
            <a:r>
              <a:rPr lang="en-US" sz="2800" dirty="0" smtClean="0">
                <a:solidFill>
                  <a:srgbClr val="525A7D"/>
                </a:solidFill>
              </a:rPr>
              <a:t>     of a drama triangle or you witnessed one</a:t>
            </a:r>
          </a:p>
          <a:p>
            <a:pPr marL="457200" indent="-457200">
              <a:buFont typeface="Arial" pitchFamily="34" charset="0"/>
              <a:buChar char="•"/>
            </a:pPr>
            <a:r>
              <a:rPr lang="en-US" sz="2800" dirty="0" smtClean="0">
                <a:solidFill>
                  <a:srgbClr val="525A7D"/>
                </a:solidFill>
              </a:rPr>
              <a:t>Who started as rescuer, victim, and persecutor?</a:t>
            </a:r>
          </a:p>
          <a:p>
            <a:pPr marL="457200" indent="-457200">
              <a:buFont typeface="Arial" pitchFamily="34" charset="0"/>
              <a:buChar char="•"/>
            </a:pPr>
            <a:r>
              <a:rPr lang="en-US" sz="2800" dirty="0" smtClean="0">
                <a:solidFill>
                  <a:srgbClr val="525A7D"/>
                </a:solidFill>
              </a:rPr>
              <a:t>Did roles get switched?</a:t>
            </a:r>
          </a:p>
          <a:p>
            <a:pPr marL="457200" indent="-457200">
              <a:buFont typeface="Arial" pitchFamily="34" charset="0"/>
              <a:buChar char="•"/>
            </a:pPr>
            <a:r>
              <a:rPr lang="en-US" sz="2800" dirty="0" smtClean="0">
                <a:solidFill>
                  <a:srgbClr val="525A7D"/>
                </a:solidFill>
              </a:rPr>
              <a:t>What would you do differently to stay out of the drama </a:t>
            </a:r>
          </a:p>
          <a:p>
            <a:r>
              <a:rPr lang="en-US" sz="2800" dirty="0">
                <a:solidFill>
                  <a:srgbClr val="525A7D"/>
                </a:solidFill>
              </a:rPr>
              <a:t> </a:t>
            </a:r>
            <a:r>
              <a:rPr lang="en-US" sz="2800" dirty="0" smtClean="0">
                <a:solidFill>
                  <a:srgbClr val="525A7D"/>
                </a:solidFill>
              </a:rPr>
              <a:t>     triangle or get out of it?</a:t>
            </a:r>
            <a:endParaRPr lang="en-US" sz="2800" dirty="0">
              <a:solidFill>
                <a:srgbClr val="525A7D"/>
              </a:solidFill>
            </a:endParaRPr>
          </a:p>
          <a:p>
            <a:endParaRPr lang="en-US" dirty="0">
              <a:solidFill>
                <a:srgbClr val="525A7D"/>
              </a:solidFill>
            </a:endParaRPr>
          </a:p>
        </p:txBody>
      </p:sp>
    </p:spTree>
    <p:extLst>
      <p:ext uri="{BB962C8B-B14F-4D97-AF65-F5344CB8AC3E}">
        <p14:creationId xmlns:p14="http://schemas.microsoft.com/office/powerpoint/2010/main" val="369549847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1.google.com/images?q=tbn:ANd9GcQe5nnaIJAAIFWTfoJ_GY7PKMg_g9EH1U9jpaUeGKNhnvvx5Ogz"/>
          <p:cNvPicPr>
            <a:picLocks noChangeAspect="1" noChangeArrowheads="1"/>
          </p:cNvPicPr>
          <p:nvPr/>
        </p:nvPicPr>
        <p:blipFill>
          <a:blip r:embed="rId2" cstate="print"/>
          <a:srcRect/>
          <a:stretch>
            <a:fillRect/>
          </a:stretch>
        </p:blipFill>
        <p:spPr bwMode="auto">
          <a:xfrm>
            <a:off x="2057400" y="847298"/>
            <a:ext cx="4860387" cy="4715302"/>
          </a:xfrm>
          <a:prstGeom prst="rect">
            <a:avLst/>
          </a:prstGeom>
          <a:noFill/>
        </p:spPr>
      </p:pic>
      <p:sp>
        <p:nvSpPr>
          <p:cNvPr id="23" name="TextBox 22"/>
          <p:cNvSpPr txBox="1"/>
          <p:nvPr/>
        </p:nvSpPr>
        <p:spPr>
          <a:xfrm>
            <a:off x="0" y="0"/>
            <a:ext cx="4724400" cy="923330"/>
          </a:xfrm>
          <a:prstGeom prst="rect">
            <a:avLst/>
          </a:prstGeom>
          <a:noFill/>
        </p:spPr>
        <p:txBody>
          <a:bodyPr wrap="square" rtlCol="0">
            <a:spAutoFit/>
          </a:bodyPr>
          <a:lstStyle/>
          <a:p>
            <a:r>
              <a:rPr lang="en-US" b="1" dirty="0" smtClean="0"/>
              <a:t>Employee  (Or 3</a:t>
            </a:r>
            <a:r>
              <a:rPr lang="en-US" b="1" baseline="30000" dirty="0" smtClean="0"/>
              <a:t>rd</a:t>
            </a:r>
            <a:r>
              <a:rPr lang="en-US" b="1" dirty="0" smtClean="0"/>
              <a:t> Party) Turns Persecutor</a:t>
            </a:r>
          </a:p>
          <a:p>
            <a:r>
              <a:rPr lang="en-US" i="1" dirty="0" smtClean="0"/>
              <a:t>(Complains rescuer is not performing their role sufficiently and adequately; nor with kindness)</a:t>
            </a:r>
            <a:endParaRPr lang="en-US" i="1" dirty="0"/>
          </a:p>
        </p:txBody>
      </p:sp>
      <p:sp>
        <p:nvSpPr>
          <p:cNvPr id="22" name="TextBox 21"/>
          <p:cNvSpPr txBox="1"/>
          <p:nvPr/>
        </p:nvSpPr>
        <p:spPr>
          <a:xfrm>
            <a:off x="2667000" y="5638800"/>
            <a:ext cx="3429000" cy="646331"/>
          </a:xfrm>
          <a:prstGeom prst="rect">
            <a:avLst/>
          </a:prstGeom>
          <a:noFill/>
        </p:spPr>
        <p:txBody>
          <a:bodyPr wrap="square" rtlCol="0">
            <a:spAutoFit/>
          </a:bodyPr>
          <a:lstStyle/>
          <a:p>
            <a:pPr algn="ctr"/>
            <a:r>
              <a:rPr lang="en-US" b="1" dirty="0" smtClean="0"/>
              <a:t>Employee as the Victim</a:t>
            </a:r>
          </a:p>
          <a:p>
            <a:pPr algn="ctr"/>
            <a:r>
              <a:rPr lang="en-US" i="1" dirty="0" smtClean="0"/>
              <a:t>(Feels either entitled or resentful)</a:t>
            </a:r>
            <a:endParaRPr lang="en-US" i="1" dirty="0"/>
          </a:p>
        </p:txBody>
      </p:sp>
      <p:sp>
        <p:nvSpPr>
          <p:cNvPr id="21" name="TextBox 20"/>
          <p:cNvSpPr txBox="1"/>
          <p:nvPr/>
        </p:nvSpPr>
        <p:spPr>
          <a:xfrm>
            <a:off x="6400800" y="990600"/>
            <a:ext cx="2438400" cy="923330"/>
          </a:xfrm>
          <a:prstGeom prst="rect">
            <a:avLst/>
          </a:prstGeom>
          <a:noFill/>
        </p:spPr>
        <p:txBody>
          <a:bodyPr wrap="square" rtlCol="0">
            <a:spAutoFit/>
          </a:bodyPr>
          <a:lstStyle/>
          <a:p>
            <a:r>
              <a:rPr lang="en-US" b="1" dirty="0" smtClean="0"/>
              <a:t>Leader to the Rescue</a:t>
            </a:r>
          </a:p>
          <a:p>
            <a:r>
              <a:rPr lang="en-US" i="1" dirty="0" smtClean="0"/>
              <a:t>(Motivated by control, guilt, fear, altruism)</a:t>
            </a:r>
            <a:endParaRPr lang="en-US" i="1" dirty="0"/>
          </a:p>
        </p:txBody>
      </p:sp>
      <p:sp>
        <p:nvSpPr>
          <p:cNvPr id="2056" name="AutoShape 8" descr="data:image/jpeg;base64,/9j/4AAQSkZJRgABAQAAAQABAAD/2wCEAAkGBhAGERISBxMQFBEUGRUZGBgTFhoTGREVGBkhFhYZGxcXJyYfGBkjGx0VKzIgIycpLCwtGB49NTAqNScrLioBCQoKDgwOGg8PGi0kHyMvLCwpNCktLCwpNSwpLi01Ly0sLC8qLCwsKik1MywuKSwpLC8sNDQqLSwsLSwvLSwpLP/AABEIAMIBAwMBIgACEQEDEQH/xAAcAAEAAwADAQEAAAAAAAAAAAAABQYHAQMECAL/xABFEAABAwIBBgkJBQgCAwEAAAABAAIDBBEFBhIhMTRRExQWF0Fzk7LRCCJTYXGCkZLCBzJUVZQjJEJDUoGhsTPBFSXww//EABkBAQADAQEAAAAAAAAAAAAAAAABAgMEBf/EADARAAIBAgMFBgYDAQAAAAAAAAABAgMREiExBEFRgfATYXGRsdEUIqGywdIVQuEF/9oADAMBAAIRAxEAPwCK+yL7NKHLSkklxUSZ7JM0Fjy24tfSFeuYLCN1R2hUf5OmwT9d9K1hAZvzBYRuqO0KcwWEbqjtCtIRAZvzBYRuqO0KcwWEbqjtCtIRAZvzBYRuqO0KcwWEbqjtCtIRAZvzBYRuqO0KcwWEbqjtCtIRAZvzBYRuqO0KcwWEbqjtCtIRAZvzBYRuqO0KcwWEbqjtCtIRAZvzBYRuqO0KcwWEbqjtCtIRAZvzBYRuqO0KcwWEbqjtCtIRAZvzBYRuqO0KcwWEbqjtCtIRAZvzBYRuqO0KcwWEbqjtCtIRAZvzBYRuqO0KcwWEbqjtCtIRAZvzBYRuqO0KcwWEbqjtCtIRAZvzBYRuqO0KcwWEbqjtCtIRAZvzBYRuqO0KcwWEbqjtCtIRAZvzBYRuqO0Kj8e+w7C8Pp5ZKcTZ4AsS8kAkht7aL2ve3qWsKJyr2SX3O+1AfIGI0YoZpYwbiN723ta+a4tvbo1IvRj+1VPXS98ogN18nTYJ+u+lawsn8nTYJ+u+lawgCIiAIiIAiIgCIiAIiIAiIgCIiAIiIAiIgCIiAIiIAiIgCIiAIiIAonKvZJfc77VLKJyr2SX3O+1AfJGP7VU9dL3yiY/tVT10vfKIDdfJ02CfrvpWsLJ/J02CfrvpWsIAiqmJ/aVSYXLJHIyqe2JwbJJHFnRxOJtZziR/gey692N5Z02CcEHiWWSYZ0ccDOEe9mvOzdGjwO4qMSN/hquSwvPQnUVehy8opaR1YXubE05rmubZ7ZP6CwfxezR61+sBy1p8fkfFG2eKZrc/g6iPg3OZ/UBc3GkJdEPZ6qTbi8tSfRVk/aDSii49mT8Dn5ls1ufnXtqzrW/uu/GstIMFkbEY6maYszyynj4VzGHQHO0gAXS6J+Hq3th4/TUn0UAcuqIUYrS93AuOaBm+e5+rMDel2g+rRe9tK7Mn8roMonPjgE0c0di6KdnBvDTqdbTo1dPSN4S+4h0KiTk4uy1JtERSYhERAEREAREQBERAEREARQNbjL4sRpqUZwjfHI8lrQQ9wuA1zj91oAJ0aSbdF7+Kg+0qjxGdtPTtqOELntN2DNjzL3c5wdoabO06dWmyi6N1s9Rq6V8r8s/YtaKq0v2lUVXK2NnDhj3ZjJnRlsMj9Wa19/8AYC/eLfaFS4TLJGY6qXgbcK6GLPZDfT57ri2j/RUYkT8LWvhwu5Z0UFiuWlLhUUMrjJJxi3AsiYXyTXsfNZo3jXbXvXVR5d0tbTVFRGJhxa/CxuaGyxkdBYTbTp6eg7lN0iq2eo1iwu2hYkUFLllBFxHObL+/W4LQ3zbhpGf52j7w1X6V48R+0eiw2V8UgneIiGyyRxl8cDibWe4HQb7gdPrS6RMdnqy0i+nb1LSonKvZJfc77V5aurnmrqP/AMfJemfHI6RrWggtzTwcnCW0AuLQADc+wFerKvZJfc77UM5ww278z5Ix/aqnrpe+UTH9qqeul75RSUN18nTYJ+u+lawsn8nTYJ+u+lawgMhykZiOLtroq+HEXy554NsQzaUQtcCD5umV9r2HnXuOkaJmaGfAqqirm09RNDxRkL2xMzpYXWv/AMZsdw6P4v76Kioo2PQe3XSjhVs/ql5aGb4vR1+UdCJuKNjdFVCeOBrcx8sQJJL2n+Yc71E2cbaQp3A8cqcfq3OZRvgphGA6Spj4OZ0lyQ1unSzT/vfZWtFOEyltKlHDhW+2uVzFaimrIcLkw80VWZWTl7niMlmbnXGaRpeSf6QRbTdWLLrCy+pildTYgP2YaKigdnvuP4HxWFrAu87OGsa7WGkIow5WN3t7clLDx3v+1r+ngZRVYNimJ4bTyV4qHywVHCNbobOYLCx6bSA3Ivc6emynciqBtTVyVJjxYObHwYfXlgz2kglobYO0HUdI16lekUqNnczntspQcbJXvp3vQhsbx2fCntbS0dRUNIvnREWab2sb9Pio7lhVfllb8WKUxzJxuOlhlmqo8wEAQScEDe1ybDTqH/xUZzfRfisS/UnwUPFuIpuhhWNZ8/c45YVX5ZW/FicsKr8srfixc830X4rEv1J8E5vovxWJfqT4KPmNL7Nw+79jjlhVfllb8WJywqvyyt+LFzzfRfisS/UnwTm+i/FYl+pPgnzC+zcPu/Y45YVX5ZW/FicsKr8srfixc830X4rEv1J8E5vovxWJfqT4J8wvs3D7v2OOWFV+WVvxYnLCq/LK34sXPN9F+KxL9SfBOb6L8ViX6k+CfML7Nw+79jjlhVfllb8WKzU0pnY1z2lhc0EtdrYSLkH1hVrm9i/FYl+pPgrNBFwDWtu52aALuNy6wtcnpJ3qyvvOeu6Vl2f5/LZ2Kh5DYJIaLEIpmPifNNUgF7SwkOYGtdpGltydPtV7RGrlIVnCLit9n5GO4RgL5Y4aLFoMbzmP0hhYKZliSHtc4Wtp39J09C9eVmFyQ1lRJSU+JwzP0xyURM0dQegyABpjucy4uenR0nV0UYTs/kJY8WH6veZzW0uIUTsLrsRilnkgZI2dkQDpG54Ia4NGt2adNukdF17nPrMp6PEv3QQNlDuAa5vBzTHN0mQX1mwsfXbourwinDqjJ7Xezwq608L3tbrIyenfU4m/BGGjq420j2NkfJGQLjMBIGsNs2+cbDT6l0SYJNhD6ynrosXkbNK9zOJlvAzskP8AHdpzXW1/9WudfRRhNV/0GtI5f63+Tx4PRDDaeGKIPDY2NaBIQXAAWAcW+aSPVoXlyr2SX3O+1Syicq9kl9zvtVzzm7u7PkjH9qqeul75RMf2qp66XvlEIN18nTYJ+u+lawsn8nTYJ+u+lawgCIiAIiIAiIgBObpPj/gKBOWMBNOYg50E73R8LYtEco0NY9rgHNJNxpAU8qPlHhMWFzP40AKGvOZNo0U9T/LmB1Nzja53i5VZNo6dnhCbtLl1x3rwtvLwir+SmKSSZ9Jix/eqawcfTxn/AI5RvuNfrVgUp3MakHCWFhERSUCIiAIiIAiIgBNtaz3EMpJa+bjGH5zmtLoKNguBVTuFpJXadMTBv0ewgqXyvxE1zhQ0r8zPaX1MlwOL0w+9pOpztQ9q/GRuHDEHcdezNjDeCpGEW4KnGjPsf4n793tVG7uyPQowjSg6k+XXf6X4os9DFJDGxtY/hJABnOsGhzukho0ALvRFc4G7u4REQgIiIAiIgCicq9kl9zvtUsonKvZJfc77UB8kY/tVT10vfKJj+1VPXS98ogN18nTYJ+u+lawsn8nTYJ+u+lawgCIiAIiIAiIgC8+I4fHisT4asZ0bwQR6j/2P+l6EQlNp3RnJZUUzs372I4eLsPTX0R6N7nAe3zhvKvmFYnHjELJqQ3Y8XG8bwfWDcf2UTlbhUk7WVOF7XTEuZb+a3+ZEd4cP8gb1DYLikeEzRy0ejD683GjZao6Cw20NDiCNwI3BZrJnoTSr08S1XTXPVc1wLyiItDzgiIgCIiAKNyhxtuAQOlkGc7Q1jRrkkdoY0e0/4BUkTbWs8xLGjiUhrWDPZG4w0Eeg8YqHeaZrH+EHUdzb6Cqydjp2el2ks9F1bn6XZ+KLCZMTkNJM7Oe8tnxGQHfpipgW6hvF9QdbctFYwRgBgAA0ADQABqCi8msEGBQBjyXSuJfK8m5kldpcb7ugeoBSqRVhtNXtJWWi6v7d1kERFY5giIgCIiAIiIAonKvZJfc77VLKJyr2SX3O+1AfJGP7VU9dL3yiY/tVT10vfKIDdfJ02CfrvpWsLJ/J02CfrvpWsIAiIgCIiAIiIAiIgCo+N4VHhM0kdWP/AF9ebO1Wpqo/deNwdb+xCvC8uJ4bHi8MkNYLskFj/wBEbiDYg7wFDVzehV7OXdv9/FaoiclMUkfwlJix/eqawJN/28Z/45RfXca/WPWrAs7a2ob93zsSw7RqI49Rn2feuNWuzm7yrzhWJx4zCyakN2PFx6t4PrBuP7KIvcabTSs8a0evj7PVeW49aIiscgRFGZRY43AIDI4ZzyQ2Ng1yyu0MaP7/AOLoWjFyaitWQ+VdccTk4hSPzGlpfVSAj9hT20tvps54+A9RXXknQjFpBWOZmQRtMVHHYDMiHmult/U+1vZfXcKLiwh9W8UD3l0spE+ISt9elkIOoA6gOgDdcLQYomwNDYgA1oAAGgADQAB0ABUWbud1WSpU1CO/04893d4n6REVzzwiIgCIiAIiIAiIgCicq9kl9zvtUsonKvZJfc77UB8kY/tVT10vfKJj+1VPXS98ogN18nTYJ+u+lawsn8nTYJ+u+lawgCIiAIiIAiIgCIiAIiICvZV4XJ+zrMJF6qnuQ0X/AG8R/wCSI213Gka9I0a1EYRiceDzMloz/wCvrzca7U1SdbT0NDzceojcFeFR8UwqLCZ309YP3DECQN1PVaxY380PtcesbgqSVszv2eanF05dL3Wq5reXhFXslMVkdn0mLH96p7Ak3/bxfy5RfXcaDr0j1qwqydzjqQcJYWcPeIwS8gAaSToAHSbqgVONcdecQe0vYxxhoItJ4eZ3mulsN5uB6gemyl8qKl2MSCgoy5rSA+qkGgRQa83OOjOfY+weom3Tk1Stx2bjebalgBio2dAY3zXy23kiw9TfUCqvN2O2jBU4Oculw8Zel+JL5MYGcEhPGDn1EpMkz/65Ha9P9I1D2X6SphEV0rHDObnJyYREQqEREAREQBERAEREAUTlXskvud9qllE5V7JL7nfagPkjH9qqeul75RMf2qp66XvlEBuvk6bBP130rWFk/k6bBP130rWEAREQBERAEREAREQBERAF5sRw2LFo3RVzQ+N1rgkjUbg3FiCCBqUTj+WkGT8jYXx1M0paX5tPHwhawaM43IAC4dl1Rto21pc7gXHNaM3z3PuRmBv9Wg9NtGuyi6N40KqtKKeehOMpmRnOa0Z1g3O1uLRqBcdJGvWekrsVTZ9okFRFUmGGqbUQMzzBLFmykGwDgwHS0Ei+nQNK7fs+ynkynps+tZIJATdxZmRyXc63Bm/nBoAB9e9E0Wns9WMHOS0aXmWKrpGVzHR1IzmPBDhpFwdY0aV+qeBtK1rIAGsaA1oGprQLAfBQOP5bwZPyiF8dTNLmZ5bTx8IWM1ZzrkAD/Wi+tcTZe0kdNDUx8LI2d2bGyNhdJI8GxaGbwRv3bwl0QqFZxWTs9CxIobJ7KqHKPhG07Zo5IiA+OdnBvZfSCRp1+3/amVJjOEoPDJWYREQqEREAREQBERAEREAUTlXskvud9qllE5V7JL7nfagPkjH9qqeul75RMf2qp66XvlEBuvk6bBP130rWFk/k6bBP130rWEAREQBERAEREAREQBERAUHKyaudXcG6OvfRmMcGKI5mfKdYll1sZrvpGjNKgqHJ6riwykdFBKZqOrdK6EtLHSNDr3aCPO6LWv02vZawyZshIY5pLdYBBLT6wNSjsRxs0joG0sfDCWTMc5j2gQ6rk312vqGnQqYeuZ6NPa5JKEYrL8J+qZCYfiVVlJJVZtG6np3QljXVDODmklsQBr0sFz7N+nRx9l8kkFE2mrYKiGSC4JlYWNkznud5hP3rC19HSNatj6hkRAkc0F2oEgF3sB1qNxLKanwuogp5z+0mLragGBoziXEnR6t6nQydR1IunGHB7/6oquVctfJWujfHXvpHRgQijIY18hHnCaXQWtvnX0jRbQoWDApHYRTR1tFUyGKaXP4MmKeEF989jHNPCAtOr2e0aPFjDn1MsMsRbHGwO4UvbmuvYkZusWudJ3L3tqGPIDHNJIuACCS3eB0j1qMPXM2W1ypxjFRWVnk+58PHP68CkfZzFWxSz8ZNbxKzeD48M2XhP4tFyQ373q1etXtfiKZs1+Cc11jY5pBsd2jpX7Vlkjjr1O1m5NWCIikxCIiAIiIAiIgCIiAKJyr2SX3O+1Syicq9kl9zvtQHyRj+1VPXS98omP7VU9dL3yiA3XydNgn676VrCyfydNgn676VrCAIiIAiIgCIiAIiIAiIgM3ytxA5C101TCCGVlO8Cw1VMYsw/Aj4leKvwP8A8BFgMTx5/GWPk38I9zHOv6xq91aTieDQYyGDEY2yBjg9ud/C4ajoXNfhEGJuidWxte6F2fGTfzHixuLewKmHrnc9KG2RSims879+TUfJMzCOiocYdi0mVjiJ45XhpL7Piibfg+CaTYnoAsb6N67sbw2hrq3CXSAvgnieHPnJa6ZrGWjLybadWnRe/Sr9iOSdDi0glr6eGSQW85zdJtqv/V/e67cWydpccaxuJwxyBn3c4fd6Da1rDQNGrQNyhRL/AB0cSd5aNeF1bL13GfY0AK/G7fgf/wA2KLnybgpqbBpacPZNUSRskka9wc5kgsQDfzQG6Ba2harJk5Syvle+JhfMzg5Dp8+OwGadOqwGrcj8nqWRkDHxNLKctdENP7Mt1Eaej1qcPXMmO3qKSV91+UbepUcl8NiwLGqyDDW8HDwEbswEkZ126dPtd8Sr+vJHhMMU7qhjGid7Q1z9N3NFrDd0D4L1qyVlY4K9XtZKXck/FIIiKTAIiIAiIgCIiAIiIAonKvZJfc77VLKJyr2SX3O+1AfJGP7VU9dL3yiY/tVT10vfKIDdfJ02CfrvpWsLFvsEygp8Mo52VLjn8JnZrWl5DbWBIaDYH17lqHK6l3ydk/wQEyihuV1Lvk7J/gnK6l3ydk/wQEyihuV1Lvk7J/gnK6l3ydk/wQEyihuV1Lvk7J/gnK6l3ydk/wAEBMoobldS75Oyf4Jyupd8nZP8EBMoobldS75Oyf4Jyupd8nZP8EBMoobldS75Oyf4Jyupd8nZP8EBMoobldS75Oyf4Jyupd8nZP8ABATKKG5XUu+Tsn+CcrqXfJ2T/BATKKG5XUu+Tsn+CcrqXfJ2T/BATKKG5XUu+Tsn+CcrqXfJ2T/BATKKG5XUu+Tsn+CcrqXfJ2T/AAQEyihuV1Lvk7J/gnK6l3ydk/wQEyihuV1Lvk7J/gnK6l3ydk/wQEyihuV1Lvk7J/gnK6l3ydk/wQEyonKvZJfc77V+OV1Lvk7J/go/H8ooK+nkjpzIXOzbXjeNTgdZFtQKA+W8f2qp66XvlEyg2up66XvlEB4Y53Q/8TnNvuJF/gv3x6X0knzFEQDj0vpJPmKcel9JJ8xREA49L6ST5inHpfSSfMURAOPS+kk+Ypx6X0knzFEQDj0vpJPmKcel9JJ8xREA49L6ST5inHpfSSfMURAOPS+kk+Ypx6X0knzFEQDj0vpJPmKcel9JJ8xREA49L6ST5inHpfSSfMURAOPS+kk+Ypx6X0knzFEQDj0vpJPmKcel9JJ8xREA49L6ST5inHpfSSfMURAOPS+kk+Ypx6X0knzFEQDj0vpJPmKcel9JJ8xREA49L6ST5inHpfSSfMURAOPS+kk+Ypx6X0knzFEQHS5xdpdpJ/yiIgP/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8" name="AutoShape 10" descr="data:image/jpeg;base64,/9j/4AAQSkZJRgABAQAAAQABAAD/2wCEAAkGBhAGERISBxMQFBEUGRUZGBgTFhoTGREVGBkhFhYZGxcXJyYfGBkjGx0VKzIgIycpLCwtGB49NTAqNScrLioBCQoKDgwOGg8PGi0kHyMvLCwpNCktLCwpNSwpLi01Ly0sLC8qLCwsKik1MywuKSwpLC8sNDQqLSwsLSwvLSwpLP/AABEIAMIBAwMBIgACEQEDEQH/xAAcAAEAAwADAQEAAAAAAAAAAAAABQYHAQMECAL/xABFEAABAwIBBgkJBQgCAwEAAAABAAIDBBEFBhIhMTRRExQWF0Fzk7LRCCJTYXGCkZLCBzJUVZQjJEJDUoGhsTPBFSXww//EABkBAQADAQEAAAAAAAAAAAAAAAABAgMEBf/EADARAAIBAgMFBgYDAQAAAAAAAAABAgMREiExBEFRgfATYXGRsdEUIqGywdIVQuEF/9oADAMBAAIRAxEAPwCK+yL7NKHLSkklxUSZ7JM0Fjy24tfSFeuYLCN1R2hUf5OmwT9d9K1hAZvzBYRuqO0KcwWEbqjtCtIRAZvzBYRuqO0KcwWEbqjtCtIRAZvzBYRuqO0KcwWEbqjtCtIRAZvzBYRuqO0KcwWEbqjtCtIRAZvzBYRuqO0KcwWEbqjtCtIRAZvzBYRuqO0KcwWEbqjtCtIRAZvzBYRuqO0KcwWEbqjtCtIRAZvzBYRuqO0KcwWEbqjtCtIRAZvzBYRuqO0KcwWEbqjtCtIRAZvzBYRuqO0KcwWEbqjtCtIRAZvzBYRuqO0KcwWEbqjtCtIRAZvzBYRuqO0KcwWEbqjtCtIRAZvzBYRuqO0KcwWEbqjtCtIRAZvzBYRuqO0KcwWEbqjtCtIRAZvzBYRuqO0Kj8e+w7C8Pp5ZKcTZ4AsS8kAkht7aL2ve3qWsKJyr2SX3O+1AfIGI0YoZpYwbiN723ta+a4tvbo1IvRj+1VPXS98ogN18nTYJ+u+lawsn8nTYJ+u+lawgCIiAIiIAiIgCIiAIiIAiIgCIiAIiIAiIgCIiAIiIAiIgCIiAIiIAonKvZJfc77VLKJyr2SX3O+1AfJGP7VU9dL3yiY/tVT10vfKIDdfJ02CfrvpWsLJ/J02CfrvpWsIAiqmJ/aVSYXLJHIyqe2JwbJJHFnRxOJtZziR/gey692N5Z02CcEHiWWSYZ0ccDOEe9mvOzdGjwO4qMSN/hquSwvPQnUVehy8opaR1YXubE05rmubZ7ZP6CwfxezR61+sBy1p8fkfFG2eKZrc/g6iPg3OZ/UBc3GkJdEPZ6qTbi8tSfRVk/aDSii49mT8Dn5ls1ufnXtqzrW/uu/GstIMFkbEY6maYszyynj4VzGHQHO0gAXS6J+Hq3th4/TUn0UAcuqIUYrS93AuOaBm+e5+rMDel2g+rRe9tK7Mn8roMonPjgE0c0di6KdnBvDTqdbTo1dPSN4S+4h0KiTk4uy1JtERSYhERAEREAREQBERAEREARQNbjL4sRpqUZwjfHI8lrQQ9wuA1zj91oAJ0aSbdF7+Kg+0qjxGdtPTtqOELntN2DNjzL3c5wdoabO06dWmyi6N1s9Rq6V8r8s/YtaKq0v2lUVXK2NnDhj3ZjJnRlsMj9Wa19/8AYC/eLfaFS4TLJGY6qXgbcK6GLPZDfT57ri2j/RUYkT8LWvhwu5Z0UFiuWlLhUUMrjJJxi3AsiYXyTXsfNZo3jXbXvXVR5d0tbTVFRGJhxa/CxuaGyxkdBYTbTp6eg7lN0iq2eo1iwu2hYkUFLllBFxHObL+/W4LQ3zbhpGf52j7w1X6V48R+0eiw2V8UgneIiGyyRxl8cDibWe4HQb7gdPrS6RMdnqy0i+nb1LSonKvZJfc77V5aurnmrqP/AMfJemfHI6RrWggtzTwcnCW0AuLQADc+wFerKvZJfc77UM5ww278z5Ix/aqnrpe+UTH9qqeul75RSUN18nTYJ+u+lawsn8nTYJ+u+lawgMhykZiOLtroq+HEXy554NsQzaUQtcCD5umV9r2HnXuOkaJmaGfAqqirm09RNDxRkL2xMzpYXWv/AMZsdw6P4v76Kioo2PQe3XSjhVs/ql5aGb4vR1+UdCJuKNjdFVCeOBrcx8sQJJL2n+Yc71E2cbaQp3A8cqcfq3OZRvgphGA6Spj4OZ0lyQ1unSzT/vfZWtFOEyltKlHDhW+2uVzFaimrIcLkw80VWZWTl7niMlmbnXGaRpeSf6QRbTdWLLrCy+pildTYgP2YaKigdnvuP4HxWFrAu87OGsa7WGkIow5WN3t7clLDx3v+1r+ngZRVYNimJ4bTyV4qHywVHCNbobOYLCx6bSA3Ivc6emynciqBtTVyVJjxYObHwYfXlgz2kglobYO0HUdI16lekUqNnczntspQcbJXvp3vQhsbx2fCntbS0dRUNIvnREWab2sb9Pio7lhVfllb8WKUxzJxuOlhlmqo8wEAQScEDe1ybDTqH/xUZzfRfisS/UnwUPFuIpuhhWNZ8/c45YVX5ZW/FicsKr8srfixc830X4rEv1J8E5vovxWJfqT4KPmNL7Nw+79jjlhVfllb8WJywqvyyt+LFzzfRfisS/UnwTm+i/FYl+pPgnzC+zcPu/Y45YVX5ZW/FicsKr8srfixc830X4rEv1J8E5vovxWJfqT4J8wvs3D7v2OOWFV+WVvxYnLCq/LK34sXPN9F+KxL9SfBOb6L8ViX6k+CfML7Nw+79jjlhVfllb8WKzU0pnY1z2lhc0EtdrYSLkH1hVrm9i/FYl+pPgrNBFwDWtu52aALuNy6wtcnpJ3qyvvOeu6Vl2f5/LZ2Kh5DYJIaLEIpmPifNNUgF7SwkOYGtdpGltydPtV7RGrlIVnCLit9n5GO4RgL5Y4aLFoMbzmP0hhYKZliSHtc4Wtp39J09C9eVmFyQ1lRJSU+JwzP0xyURM0dQegyABpjucy4uenR0nV0UYTs/kJY8WH6veZzW0uIUTsLrsRilnkgZI2dkQDpG54Ia4NGt2adNukdF17nPrMp6PEv3QQNlDuAa5vBzTHN0mQX1mwsfXbourwinDqjJ7Xezwq608L3tbrIyenfU4m/BGGjq420j2NkfJGQLjMBIGsNs2+cbDT6l0SYJNhD6ynrosXkbNK9zOJlvAzskP8AHdpzXW1/9WudfRRhNV/0GtI5f63+Tx4PRDDaeGKIPDY2NaBIQXAAWAcW+aSPVoXlyr2SX3O+1Syicq9kl9zvtVzzm7u7PkjH9qqeul75RMf2qp66XvlEIN18nTYJ+u+lawsn8nTYJ+u+lawgCIiAIiIAiIgBObpPj/gKBOWMBNOYg50E73R8LYtEco0NY9rgHNJNxpAU8qPlHhMWFzP40AKGvOZNo0U9T/LmB1Nzja53i5VZNo6dnhCbtLl1x3rwtvLwir+SmKSSZ9Jix/eqawcfTxn/AI5RvuNfrVgUp3MakHCWFhERSUCIiAIiIAiIgBNtaz3EMpJa+bjGH5zmtLoKNguBVTuFpJXadMTBv0ewgqXyvxE1zhQ0r8zPaX1MlwOL0w+9pOpztQ9q/GRuHDEHcdezNjDeCpGEW4KnGjPsf4n793tVG7uyPQowjSg6k+XXf6X4os9DFJDGxtY/hJABnOsGhzukho0ALvRFc4G7u4REQgIiIAiIgCicq9kl9zvtUsonKvZJfc77UB8kY/tVT10vfKJj+1VPXS98ogN18nTYJ+u+lawsn8nTYJ+u+lawgCIiAIiIAiIgC8+I4fHisT4asZ0bwQR6j/2P+l6EQlNp3RnJZUUzs372I4eLsPTX0R6N7nAe3zhvKvmFYnHjELJqQ3Y8XG8bwfWDcf2UTlbhUk7WVOF7XTEuZb+a3+ZEd4cP8gb1DYLikeEzRy0ejD683GjZao6Cw20NDiCNwI3BZrJnoTSr08S1XTXPVc1wLyiItDzgiIgCIiAKNyhxtuAQOlkGc7Q1jRrkkdoY0e0/4BUkTbWs8xLGjiUhrWDPZG4w0Eeg8YqHeaZrH+EHUdzb6Cqydjp2el2ks9F1bn6XZ+KLCZMTkNJM7Oe8tnxGQHfpipgW6hvF9QdbctFYwRgBgAA0ADQABqCi8msEGBQBjyXSuJfK8m5kldpcb7ugeoBSqRVhtNXtJWWi6v7d1kERFY5giIgCIiAIiIAonKvZJfc77VLKJyr2SX3O+1AfJGP7VU9dL3yiY/tVT10vfKIDdfJ02CfrvpWsLJ/J02CfrvpWsIAiIgCIiAIiIAiIgCo+N4VHhM0kdWP/AF9ebO1Wpqo/deNwdb+xCvC8uJ4bHi8MkNYLskFj/wBEbiDYg7wFDVzehV7OXdv9/FaoiclMUkfwlJix/eqawJN/28Z/45RfXca/WPWrAs7a2ob93zsSw7RqI49Rn2feuNWuzm7yrzhWJx4zCyakN2PFx6t4PrBuP7KIvcabTSs8a0evj7PVeW49aIiscgRFGZRY43AIDI4ZzyQ2Ng1yyu0MaP7/AOLoWjFyaitWQ+VdccTk4hSPzGlpfVSAj9hT20tvps54+A9RXXknQjFpBWOZmQRtMVHHYDMiHmult/U+1vZfXcKLiwh9W8UD3l0spE+ISt9elkIOoA6gOgDdcLQYomwNDYgA1oAAGgADQAB0ABUWbud1WSpU1CO/04893d4n6REVzzwiIgCIiAIiIAiIgCicq9kl9zvtUsonKvZJfc77UB8kY/tVT10vfKJj+1VPXS98ogN18nTYJ+u+lawsn8nTYJ+u+lawgCIiAIiIAiIgCIiAIiICvZV4XJ+zrMJF6qnuQ0X/AG8R/wCSI213Gka9I0a1EYRiceDzMloz/wCvrzca7U1SdbT0NDzceojcFeFR8UwqLCZ309YP3DECQN1PVaxY380PtcesbgqSVszv2eanF05dL3Wq5reXhFXslMVkdn0mLH96p7Ak3/bxfy5RfXcaDr0j1qwqydzjqQcJYWcPeIwS8gAaSToAHSbqgVONcdecQe0vYxxhoItJ4eZ3mulsN5uB6gemyl8qKl2MSCgoy5rSA+qkGgRQa83OOjOfY+weom3Tk1Stx2bjebalgBio2dAY3zXy23kiw9TfUCqvN2O2jBU4Oculw8Zel+JL5MYGcEhPGDn1EpMkz/65Ha9P9I1D2X6SphEV0rHDObnJyYREQqEREAREQBERAEREAUTlXskvud9qllE5V7JL7nfagPkjH9qqeul75RMf2qp66XvlEBuvk6bBP130rWFk/k6bBP130rWEAREQBERAEREAREQBERAF5sRw2LFo3RVzQ+N1rgkjUbg3FiCCBqUTj+WkGT8jYXx1M0paX5tPHwhawaM43IAC4dl1Rto21pc7gXHNaM3z3PuRmBv9Wg9NtGuyi6N40KqtKKeehOMpmRnOa0Z1g3O1uLRqBcdJGvWekrsVTZ9okFRFUmGGqbUQMzzBLFmykGwDgwHS0Ei+nQNK7fs+ynkynps+tZIJATdxZmRyXc63Bm/nBoAB9e9E0Wns9WMHOS0aXmWKrpGVzHR1IzmPBDhpFwdY0aV+qeBtK1rIAGsaA1oGprQLAfBQOP5bwZPyiF8dTNLmZ5bTx8IWM1ZzrkAD/Wi+tcTZe0kdNDUx8LI2d2bGyNhdJI8GxaGbwRv3bwl0QqFZxWTs9CxIobJ7KqHKPhG07Zo5IiA+OdnBvZfSCRp1+3/amVJjOEoPDJWYREQqEREAREQBERAEREAUTlXskvud9qllE5V7JL7nfagPkjH9qqeul75RMf2qp66XvlEBuvk6bBP130rWFk/k6bBP130rWEAREQBERAEREAREQBERAUHKyaudXcG6OvfRmMcGKI5mfKdYll1sZrvpGjNKgqHJ6riwykdFBKZqOrdK6EtLHSNDr3aCPO6LWv02vZawyZshIY5pLdYBBLT6wNSjsRxs0joG0sfDCWTMc5j2gQ6rk312vqGnQqYeuZ6NPa5JKEYrL8J+qZCYfiVVlJJVZtG6np3QljXVDODmklsQBr0sFz7N+nRx9l8kkFE2mrYKiGSC4JlYWNkznud5hP3rC19HSNatj6hkRAkc0F2oEgF3sB1qNxLKanwuogp5z+0mLragGBoziXEnR6t6nQydR1IunGHB7/6oquVctfJWujfHXvpHRgQijIY18hHnCaXQWtvnX0jRbQoWDApHYRTR1tFUyGKaXP4MmKeEF989jHNPCAtOr2e0aPFjDn1MsMsRbHGwO4UvbmuvYkZusWudJ3L3tqGPIDHNJIuACCS3eB0j1qMPXM2W1ypxjFRWVnk+58PHP68CkfZzFWxSz8ZNbxKzeD48M2XhP4tFyQ373q1etXtfiKZs1+Cc11jY5pBsd2jpX7Vlkjjr1O1m5NWCIikxCIiAIiIAiIgCIiAKJyr2SX3O+1Syicq9kl9zvtQHyRj+1VPXS98omP7VU9dL3yiA3XydNgn676VrCyfydNgn676VrCAIiIAiIgCIiAIiIAiIgM3ytxA5C101TCCGVlO8Cw1VMYsw/Aj4leKvwP8A8BFgMTx5/GWPk38I9zHOv6xq91aTieDQYyGDEY2yBjg9ud/C4ajoXNfhEGJuidWxte6F2fGTfzHixuLewKmHrnc9KG2RSims879+TUfJMzCOiocYdi0mVjiJ45XhpL7Piibfg+CaTYnoAsb6N67sbw2hrq3CXSAvgnieHPnJa6ZrGWjLybadWnRe/Sr9iOSdDi0glr6eGSQW85zdJtqv/V/e67cWydpccaxuJwxyBn3c4fd6Da1rDQNGrQNyhRL/AB0cSd5aNeF1bL13GfY0AK/G7fgf/wA2KLnybgpqbBpacPZNUSRskka9wc5kgsQDfzQG6Ba2harJk5Syvle+JhfMzg5Dp8+OwGadOqwGrcj8nqWRkDHxNLKctdENP7Mt1Eaej1qcPXMmO3qKSV91+UbepUcl8NiwLGqyDDW8HDwEbswEkZ126dPtd8Sr+vJHhMMU7qhjGid7Q1z9N3NFrDd0D4L1qyVlY4K9XtZKXck/FIIiKTAIiIAiIgCIiAIiIAonKvZJfc77VLKJyr2SX3O+1AfJGP7VU9dL3yiY/tVT10vfKIDdfJ02CfrvpWsLFvsEygp8Mo52VLjn8JnZrWl5DbWBIaDYH17lqHK6l3ydk/wQEyihuV1Lvk7J/gnK6l3ydk/wQEyihuV1Lvk7J/gnK6l3ydk/wQEyihuV1Lvk7J/gnK6l3ydk/wAEBMoobldS75Oyf4Jyupd8nZP8EBMoobldS75Oyf4Jyupd8nZP8EBMoobldS75Oyf4Jyupd8nZP8EBMoobldS75Oyf4Jyupd8nZP8ABATKKG5XUu+Tsn+CcrqXfJ2T/BATKKG5XUu+Tsn+CcrqXfJ2T/BATKKG5XUu+Tsn+CcrqXfJ2T/BATKKG5XUu+Tsn+CcrqXfJ2T/AAQEyihuV1Lvk7J/gnK6l3ydk/wQEyihuV1Lvk7J/gnK6l3ydk/wQEyihuV1Lvk7J/gnK6l3ydk/wQEyonKvZJfc77V+OV1Lvk7J/go/H8ooK+nkjpzIXOzbXjeNTgdZFtQKA+W8f2qp66XvlEyg2up66XvlEB4Y53Q/8TnNvuJF/gv3x6X0knzFEQDj0vpJPmKcel9JJ8xREA49L6ST5inHpfSSfMURAOPS+kk+Ypx6X0knzFEQDj0vpJPmKcel9JJ8xREA49L6ST5inHpfSSfMURAOPS+kk+Ypx6X0knzFEQDj0vpJPmKcel9JJ8xREA49L6ST5inHpfSSfMURAOPS+kk+Ypx6X0knzFEQDj0vpJPmKcel9JJ8xREA49L6ST5inHpfSSfMURAOPS+kk+Ypx6X0knzFEQDj0vpJPmKcel9JJ8xREA49L6ST5inHpfSSfMURAOPS+kk+Ypx6X0knzFEQHS5xdpdpJ/yiIgP/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62" name="Picture 14" descr="http://www.joeydevilla.com/wordpress/wp-content/uploads/2008/02/drama_triangle.gif"/>
          <p:cNvPicPr>
            <a:picLocks noChangeAspect="1" noChangeArrowheads="1"/>
          </p:cNvPicPr>
          <p:nvPr/>
        </p:nvPicPr>
        <p:blipFill>
          <a:blip r:embed="rId3" cstate="print"/>
          <a:srcRect/>
          <a:stretch>
            <a:fillRect/>
          </a:stretch>
        </p:blipFill>
        <p:spPr bwMode="auto">
          <a:xfrm>
            <a:off x="2819400" y="1752600"/>
            <a:ext cx="3425825" cy="3170079"/>
          </a:xfrm>
          <a:prstGeom prst="rect">
            <a:avLst/>
          </a:prstGeom>
          <a:noFill/>
        </p:spPr>
      </p:pic>
      <p:sp>
        <p:nvSpPr>
          <p:cNvPr id="30" name="TextBox 29"/>
          <p:cNvSpPr txBox="1"/>
          <p:nvPr/>
        </p:nvSpPr>
        <p:spPr>
          <a:xfrm>
            <a:off x="838200" y="6488668"/>
            <a:ext cx="7086600" cy="400110"/>
          </a:xfrm>
          <a:prstGeom prst="rect">
            <a:avLst/>
          </a:prstGeom>
          <a:noFill/>
        </p:spPr>
        <p:txBody>
          <a:bodyPr wrap="square" rtlCol="0">
            <a:spAutoFit/>
          </a:bodyPr>
          <a:lstStyle/>
          <a:p>
            <a:pPr algn="ctr"/>
            <a:r>
              <a:rPr lang="en-US" sz="2000" b="1" dirty="0" smtClean="0">
                <a:solidFill>
                  <a:srgbClr val="FF0000"/>
                </a:solidFill>
              </a:rPr>
              <a:t>Rescuer leader gets caught on the pointed edge of the triangle! </a:t>
            </a:r>
            <a:endParaRPr lang="en-US" sz="2000" b="1" dirty="0">
              <a:solidFill>
                <a:srgbClr val="FF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2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2"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228600" y="457200"/>
            <a:ext cx="7407275" cy="1014413"/>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uLnTx/>
                <a:uFillTx/>
                <a:latin typeface="+mj-lt"/>
                <a:ea typeface="+mj-ea"/>
                <a:cs typeface="+mj-cs"/>
              </a:rPr>
              <a:t>The Play….. </a:t>
            </a:r>
          </a:p>
        </p:txBody>
      </p:sp>
      <p:sp>
        <p:nvSpPr>
          <p:cNvPr id="3" name="Subtitle 1"/>
          <p:cNvSpPr txBox="1">
            <a:spLocks/>
          </p:cNvSpPr>
          <p:nvPr/>
        </p:nvSpPr>
        <p:spPr>
          <a:xfrm>
            <a:off x="838200" y="2057400"/>
            <a:ext cx="7407275" cy="1752600"/>
          </a:xfrm>
          <a:prstGeom prst="rect">
            <a:avLst/>
          </a:prstGeom>
        </p:spPr>
        <p:txBody>
          <a:bodyPr>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2"/>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C+G=R   S  X  P</a:t>
            </a: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2"/>
              <a:buNone/>
              <a:tabLst/>
              <a:defRPr/>
            </a:pPr>
            <a:endParaRPr kumimoji="0" lang="en-US" sz="4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2"/>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7"/>
          <p:cNvSpPr txBox="1">
            <a:spLocks noChangeArrowheads="1"/>
          </p:cNvSpPr>
          <p:nvPr/>
        </p:nvSpPr>
        <p:spPr bwMode="auto">
          <a:xfrm>
            <a:off x="762000" y="3581400"/>
            <a:ext cx="7848600" cy="646113"/>
          </a:xfrm>
          <a:prstGeom prst="rect">
            <a:avLst/>
          </a:prstGeom>
          <a:noFill/>
          <a:ln w="9525">
            <a:noFill/>
            <a:miter lim="800000"/>
            <a:headEnd/>
            <a:tailEnd/>
          </a:ln>
        </p:spPr>
        <p:txBody>
          <a:bodyPr>
            <a:spAutoFit/>
          </a:bodyPr>
          <a:lstStyle/>
          <a:p>
            <a:pPr algn="ctr"/>
            <a:r>
              <a:rPr lang="en-US" dirty="0">
                <a:latin typeface="Georgia" pitchFamily="18" charset="0"/>
              </a:rPr>
              <a:t>The Con + the Gimmick = a Response, then  the Switch, the crossover, and then…the Payoff! </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749935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chemeClr val="tx2"/>
                </a:solidFill>
                <a:effectLst/>
                <a:uLnTx/>
                <a:uFillTx/>
                <a:latin typeface="+mj-lt"/>
                <a:ea typeface="+mj-ea"/>
                <a:cs typeface="+mj-cs"/>
              </a:rPr>
              <a:t>A Situation…</a:t>
            </a:r>
            <a:endParaRPr kumimoji="0" lang="en-US" sz="32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457200" y="1066800"/>
            <a:ext cx="7499350" cy="4800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76000"/>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angry boss, as Identified Persecutor, is scolding and embarrassing the secretary. But secretly the boss is the Victim of the secretary’s careless work, and of his/her own job insecurity based on office production; and is also secretly a Rescuer in attempts to train employees to meet high standards and by openly complaining instead of secretly firing the secretary.</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3200400" y="457200"/>
            <a:ext cx="2514600" cy="1981200"/>
            <a:chOff x="5715000" y="4495800"/>
            <a:chExt cx="2514600" cy="2000310"/>
          </a:xfrm>
        </p:grpSpPr>
        <p:sp>
          <p:nvSpPr>
            <p:cNvPr id="3" name="Flowchart: Merge 2"/>
            <p:cNvSpPr/>
            <p:nvPr/>
          </p:nvSpPr>
          <p:spPr>
            <a:xfrm>
              <a:off x="6324600" y="4648205"/>
              <a:ext cx="1219200" cy="1371641"/>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Box 3"/>
            <p:cNvSpPr txBox="1">
              <a:spLocks noChangeArrowheads="1"/>
            </p:cNvSpPr>
            <p:nvPr/>
          </p:nvSpPr>
          <p:spPr bwMode="auto">
            <a:xfrm>
              <a:off x="5715000" y="4495800"/>
              <a:ext cx="685800" cy="400110"/>
            </a:xfrm>
            <a:prstGeom prst="rect">
              <a:avLst/>
            </a:prstGeom>
            <a:noFill/>
            <a:ln w="9525">
              <a:noFill/>
              <a:miter lim="800000"/>
              <a:headEnd/>
              <a:tailEnd/>
            </a:ln>
          </p:spPr>
          <p:txBody>
            <a:bodyPr>
              <a:spAutoFit/>
            </a:bodyPr>
            <a:lstStyle/>
            <a:p>
              <a:pPr algn="ctr"/>
              <a:r>
                <a:rPr lang="en-US" sz="2000">
                  <a:latin typeface="Georgia" pitchFamily="18" charset="0"/>
                </a:rPr>
                <a:t>P</a:t>
              </a:r>
            </a:p>
          </p:txBody>
        </p:sp>
        <p:sp>
          <p:nvSpPr>
            <p:cNvPr id="5" name="TextBox 4"/>
            <p:cNvSpPr txBox="1">
              <a:spLocks noChangeArrowheads="1"/>
            </p:cNvSpPr>
            <p:nvPr/>
          </p:nvSpPr>
          <p:spPr bwMode="auto">
            <a:xfrm>
              <a:off x="7543800" y="4572000"/>
              <a:ext cx="685800" cy="400110"/>
            </a:xfrm>
            <a:prstGeom prst="rect">
              <a:avLst/>
            </a:prstGeom>
            <a:noFill/>
            <a:ln w="9525">
              <a:noFill/>
              <a:miter lim="800000"/>
              <a:headEnd/>
              <a:tailEnd/>
            </a:ln>
          </p:spPr>
          <p:txBody>
            <a:bodyPr>
              <a:spAutoFit/>
            </a:bodyPr>
            <a:lstStyle/>
            <a:p>
              <a:pPr algn="ctr"/>
              <a:r>
                <a:rPr lang="en-US" sz="2000">
                  <a:latin typeface="Georgia" pitchFamily="18" charset="0"/>
                </a:rPr>
                <a:t>( R )</a:t>
              </a:r>
            </a:p>
          </p:txBody>
        </p:sp>
        <p:sp>
          <p:nvSpPr>
            <p:cNvPr id="6" name="TextBox 5"/>
            <p:cNvSpPr txBox="1">
              <a:spLocks noChangeArrowheads="1"/>
            </p:cNvSpPr>
            <p:nvPr/>
          </p:nvSpPr>
          <p:spPr bwMode="auto">
            <a:xfrm>
              <a:off x="6629400" y="6096000"/>
              <a:ext cx="685800" cy="400110"/>
            </a:xfrm>
            <a:prstGeom prst="rect">
              <a:avLst/>
            </a:prstGeom>
            <a:noFill/>
            <a:ln w="9525">
              <a:noFill/>
              <a:miter lim="800000"/>
              <a:headEnd/>
              <a:tailEnd/>
            </a:ln>
          </p:spPr>
          <p:txBody>
            <a:bodyPr>
              <a:spAutoFit/>
            </a:bodyPr>
            <a:lstStyle/>
            <a:p>
              <a:pPr algn="ctr"/>
              <a:r>
                <a:rPr lang="en-US" sz="2000" dirty="0">
                  <a:latin typeface="Georgia" pitchFamily="18" charset="0"/>
                </a:rPr>
                <a:t>( V )</a:t>
              </a:r>
            </a:p>
          </p:txBody>
        </p:sp>
      </p:grpSp>
      <p:sp>
        <p:nvSpPr>
          <p:cNvPr id="12" name="TextBox 12"/>
          <p:cNvSpPr txBox="1">
            <a:spLocks noChangeArrowheads="1"/>
          </p:cNvSpPr>
          <p:nvPr/>
        </p:nvSpPr>
        <p:spPr bwMode="auto">
          <a:xfrm>
            <a:off x="3276600" y="2667000"/>
            <a:ext cx="2286000" cy="523875"/>
          </a:xfrm>
          <a:prstGeom prst="rect">
            <a:avLst/>
          </a:prstGeom>
          <a:noFill/>
          <a:ln w="9525">
            <a:noFill/>
            <a:miter lim="800000"/>
            <a:headEnd/>
            <a:tailEnd/>
          </a:ln>
        </p:spPr>
        <p:txBody>
          <a:bodyPr>
            <a:spAutoFit/>
          </a:bodyPr>
          <a:lstStyle/>
          <a:p>
            <a:pPr algn="ctr"/>
            <a:r>
              <a:rPr lang="en-US" sz="2800" dirty="0">
                <a:latin typeface="Georgia" pitchFamily="18" charset="0"/>
              </a:rPr>
              <a:t>Boss </a:t>
            </a:r>
          </a:p>
        </p:txBody>
      </p:sp>
      <p:sp>
        <p:nvSpPr>
          <p:cNvPr id="14" name="Subtitle 1"/>
          <p:cNvSpPr txBox="1">
            <a:spLocks/>
          </p:cNvSpPr>
          <p:nvPr/>
        </p:nvSpPr>
        <p:spPr bwMode="auto">
          <a:xfrm>
            <a:off x="914400" y="3657600"/>
            <a:ext cx="6858000" cy="1066800"/>
          </a:xfrm>
          <a:prstGeom prst="rect">
            <a:avLst/>
          </a:prstGeom>
          <a:noFill/>
          <a:ln w="9525">
            <a:noFill/>
            <a:miter lim="800000"/>
            <a:headEnd/>
            <a:tailEnd/>
          </a:ln>
        </p:spPr>
        <p:txBody>
          <a:bodyPr/>
          <a:lstStyle/>
          <a:p>
            <a:pPr marL="273050" indent="-273050">
              <a:spcBef>
                <a:spcPct val="20000"/>
              </a:spcBef>
              <a:buClr>
                <a:schemeClr val="accent1"/>
              </a:buClr>
              <a:buSzPct val="85000"/>
            </a:pPr>
            <a:r>
              <a:rPr lang="en-US" sz="4800" dirty="0" smtClean="0">
                <a:latin typeface="Georgia" pitchFamily="18" charset="0"/>
              </a:rPr>
              <a:t>C  + G  = R    </a:t>
            </a:r>
            <a:r>
              <a:rPr lang="en-US" sz="4800" dirty="0">
                <a:latin typeface="Georgia" pitchFamily="18" charset="0"/>
              </a:rPr>
              <a:t>S    </a:t>
            </a:r>
            <a:r>
              <a:rPr lang="en-US" sz="4800" dirty="0" smtClean="0">
                <a:latin typeface="Georgia" pitchFamily="18" charset="0"/>
              </a:rPr>
              <a:t> X     P</a:t>
            </a:r>
            <a:endParaRPr lang="en-US" sz="4800" dirty="0">
              <a:latin typeface="Georgia" pitchFamily="18" charset="0"/>
            </a:endParaRPr>
          </a:p>
          <a:p>
            <a:pPr marL="273050" indent="-273050">
              <a:spcBef>
                <a:spcPct val="20000"/>
              </a:spcBef>
              <a:buClr>
                <a:schemeClr val="accent1"/>
              </a:buClr>
              <a:buSzPct val="85000"/>
            </a:pPr>
            <a:endParaRPr lang="en-US" sz="4800" dirty="0">
              <a:latin typeface="Georgia" pitchFamily="18" charset="0"/>
            </a:endParaRPr>
          </a:p>
          <a:p>
            <a:pPr marL="273050" indent="-273050">
              <a:spcBef>
                <a:spcPct val="20000"/>
              </a:spcBef>
              <a:buClr>
                <a:schemeClr val="accent1"/>
              </a:buClr>
              <a:buSzPct val="85000"/>
              <a:buFont typeface="Wingdings 2" pitchFamily="18" charset="2"/>
              <a:buChar char=""/>
            </a:pPr>
            <a:endParaRPr lang="en-US" sz="2700" dirty="0">
              <a:latin typeface="Georgia" pitchFamily="18" charset="0"/>
            </a:endParaRPr>
          </a:p>
          <a:p>
            <a:pPr marL="273050" indent="-273050">
              <a:spcBef>
                <a:spcPct val="20000"/>
              </a:spcBef>
              <a:buClr>
                <a:schemeClr val="accent1"/>
              </a:buClr>
              <a:buSzPct val="85000"/>
              <a:buFont typeface="Wingdings 2" pitchFamily="18" charset="2"/>
              <a:buChar char=""/>
            </a:pPr>
            <a:endParaRPr lang="en-US" sz="2700" dirty="0">
              <a:latin typeface="Georgia" pitchFamily="18" charset="0"/>
            </a:endParaRPr>
          </a:p>
        </p:txBody>
      </p:sp>
      <p:sp>
        <p:nvSpPr>
          <p:cNvPr id="15" name="TextBox 14"/>
          <p:cNvSpPr txBox="1"/>
          <p:nvPr/>
        </p:nvSpPr>
        <p:spPr>
          <a:xfrm>
            <a:off x="533400" y="4715470"/>
            <a:ext cx="1447800" cy="923330"/>
          </a:xfrm>
          <a:prstGeom prst="rect">
            <a:avLst/>
          </a:prstGeom>
          <a:noFill/>
        </p:spPr>
        <p:txBody>
          <a:bodyPr wrap="square" rtlCol="0">
            <a:spAutoFit/>
          </a:bodyPr>
          <a:lstStyle/>
          <a:p>
            <a:pPr algn="ctr"/>
            <a:r>
              <a:rPr lang="en-US" dirty="0" smtClean="0"/>
              <a:t>Demands High Performance</a:t>
            </a:r>
            <a:endParaRPr lang="en-US" dirty="0"/>
          </a:p>
        </p:txBody>
      </p:sp>
      <p:sp>
        <p:nvSpPr>
          <p:cNvPr id="16" name="TextBox 15"/>
          <p:cNvSpPr txBox="1"/>
          <p:nvPr/>
        </p:nvSpPr>
        <p:spPr>
          <a:xfrm>
            <a:off x="1752600" y="4724400"/>
            <a:ext cx="1447800" cy="646331"/>
          </a:xfrm>
          <a:prstGeom prst="rect">
            <a:avLst/>
          </a:prstGeom>
          <a:noFill/>
        </p:spPr>
        <p:txBody>
          <a:bodyPr wrap="square" rtlCol="0">
            <a:spAutoFit/>
          </a:bodyPr>
          <a:lstStyle/>
          <a:p>
            <a:pPr algn="ctr"/>
            <a:r>
              <a:rPr lang="en-US" dirty="0" smtClean="0"/>
              <a:t>Wants to please</a:t>
            </a:r>
            <a:endParaRPr lang="en-US" dirty="0"/>
          </a:p>
        </p:txBody>
      </p:sp>
      <p:sp>
        <p:nvSpPr>
          <p:cNvPr id="17" name="TextBox 16"/>
          <p:cNvSpPr txBox="1"/>
          <p:nvPr/>
        </p:nvSpPr>
        <p:spPr>
          <a:xfrm>
            <a:off x="3200400" y="4724400"/>
            <a:ext cx="1447800" cy="369332"/>
          </a:xfrm>
          <a:prstGeom prst="rect">
            <a:avLst/>
          </a:prstGeom>
          <a:noFill/>
        </p:spPr>
        <p:txBody>
          <a:bodyPr wrap="square" rtlCol="0">
            <a:spAutoFit/>
          </a:bodyPr>
          <a:lstStyle/>
          <a:p>
            <a:r>
              <a:rPr lang="en-US" dirty="0" smtClean="0"/>
              <a:t>Scolding</a:t>
            </a:r>
            <a:endParaRPr lang="en-US" dirty="0"/>
          </a:p>
        </p:txBody>
      </p:sp>
      <p:sp>
        <p:nvSpPr>
          <p:cNvPr id="18" name="TextBox 17"/>
          <p:cNvSpPr txBox="1"/>
          <p:nvPr/>
        </p:nvSpPr>
        <p:spPr>
          <a:xfrm>
            <a:off x="4191000" y="4724400"/>
            <a:ext cx="1066800" cy="923330"/>
          </a:xfrm>
          <a:prstGeom prst="rect">
            <a:avLst/>
          </a:prstGeom>
          <a:noFill/>
        </p:spPr>
        <p:txBody>
          <a:bodyPr wrap="square" rtlCol="0">
            <a:spAutoFit/>
          </a:bodyPr>
          <a:lstStyle/>
          <a:p>
            <a:r>
              <a:rPr lang="en-US" dirty="0" smtClean="0"/>
              <a:t>Boss becomes rescuer</a:t>
            </a:r>
            <a:endParaRPr lang="en-US" dirty="0"/>
          </a:p>
        </p:txBody>
      </p:sp>
      <p:sp>
        <p:nvSpPr>
          <p:cNvPr id="19" name="TextBox 18"/>
          <p:cNvSpPr txBox="1"/>
          <p:nvPr/>
        </p:nvSpPr>
        <p:spPr>
          <a:xfrm>
            <a:off x="5181600" y="4724400"/>
            <a:ext cx="1447800" cy="923330"/>
          </a:xfrm>
          <a:prstGeom prst="rect">
            <a:avLst/>
          </a:prstGeom>
          <a:noFill/>
        </p:spPr>
        <p:txBody>
          <a:bodyPr wrap="square" rtlCol="0">
            <a:spAutoFit/>
          </a:bodyPr>
          <a:lstStyle/>
          <a:p>
            <a:r>
              <a:rPr lang="en-US" dirty="0" smtClean="0"/>
              <a:t>Secretary becomes persecutor</a:t>
            </a:r>
            <a:endParaRPr lang="en-US" dirty="0"/>
          </a:p>
        </p:txBody>
      </p:sp>
      <p:sp>
        <p:nvSpPr>
          <p:cNvPr id="20" name="TextBox 19"/>
          <p:cNvSpPr txBox="1"/>
          <p:nvPr/>
        </p:nvSpPr>
        <p:spPr>
          <a:xfrm>
            <a:off x="6477000" y="4724400"/>
            <a:ext cx="2667000" cy="1477328"/>
          </a:xfrm>
          <a:prstGeom prst="rect">
            <a:avLst/>
          </a:prstGeom>
          <a:noFill/>
        </p:spPr>
        <p:txBody>
          <a:bodyPr wrap="square" rtlCol="0">
            <a:spAutoFit/>
          </a:bodyPr>
          <a:lstStyle/>
          <a:p>
            <a:r>
              <a:rPr lang="en-US" dirty="0" smtClean="0"/>
              <a:t>I am better than you/you are inferior</a:t>
            </a:r>
          </a:p>
          <a:p>
            <a:endParaRPr lang="en-US" dirty="0" smtClean="0"/>
          </a:p>
          <a:p>
            <a:r>
              <a:rPr lang="en-US" dirty="0" smtClean="0"/>
              <a:t>Insecurities held a bay….</a:t>
            </a:r>
          </a:p>
          <a:p>
            <a:r>
              <a:rPr lang="en-US" dirty="0" smtClean="0"/>
              <a:t> </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2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20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1"/>
          <p:cNvGrpSpPr>
            <a:grpSpLocks/>
          </p:cNvGrpSpPr>
          <p:nvPr/>
        </p:nvGrpSpPr>
        <p:grpSpPr bwMode="auto">
          <a:xfrm>
            <a:off x="3429000" y="609600"/>
            <a:ext cx="2514600" cy="2000250"/>
            <a:chOff x="4876800" y="1981200"/>
            <a:chExt cx="2514600" cy="2000310"/>
          </a:xfrm>
        </p:grpSpPr>
        <p:sp>
          <p:nvSpPr>
            <p:cNvPr id="8" name="Flowchart: Merge 7"/>
            <p:cNvSpPr/>
            <p:nvPr/>
          </p:nvSpPr>
          <p:spPr>
            <a:xfrm>
              <a:off x="5486400" y="2133605"/>
              <a:ext cx="1219200" cy="1371641"/>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a:spLocks noChangeArrowheads="1"/>
            </p:cNvSpPr>
            <p:nvPr/>
          </p:nvSpPr>
          <p:spPr bwMode="auto">
            <a:xfrm>
              <a:off x="4876800" y="1981200"/>
              <a:ext cx="685800" cy="400110"/>
            </a:xfrm>
            <a:prstGeom prst="rect">
              <a:avLst/>
            </a:prstGeom>
            <a:noFill/>
            <a:ln w="9525">
              <a:noFill/>
              <a:miter lim="800000"/>
              <a:headEnd/>
              <a:tailEnd/>
            </a:ln>
          </p:spPr>
          <p:txBody>
            <a:bodyPr>
              <a:spAutoFit/>
            </a:bodyPr>
            <a:lstStyle/>
            <a:p>
              <a:pPr algn="ctr"/>
              <a:r>
                <a:rPr lang="en-US" sz="2000">
                  <a:latin typeface="Georgia" pitchFamily="18" charset="0"/>
                </a:rPr>
                <a:t> (P )</a:t>
              </a:r>
            </a:p>
          </p:txBody>
        </p:sp>
        <p:sp>
          <p:nvSpPr>
            <p:cNvPr id="10" name="TextBox 9"/>
            <p:cNvSpPr txBox="1">
              <a:spLocks noChangeArrowheads="1"/>
            </p:cNvSpPr>
            <p:nvPr/>
          </p:nvSpPr>
          <p:spPr bwMode="auto">
            <a:xfrm>
              <a:off x="6705600" y="2057400"/>
              <a:ext cx="685800" cy="400110"/>
            </a:xfrm>
            <a:prstGeom prst="rect">
              <a:avLst/>
            </a:prstGeom>
            <a:noFill/>
            <a:ln w="9525">
              <a:noFill/>
              <a:miter lim="800000"/>
              <a:headEnd/>
              <a:tailEnd/>
            </a:ln>
          </p:spPr>
          <p:txBody>
            <a:bodyPr>
              <a:spAutoFit/>
            </a:bodyPr>
            <a:lstStyle/>
            <a:p>
              <a:pPr algn="ctr"/>
              <a:r>
                <a:rPr lang="en-US" sz="2000">
                  <a:latin typeface="Georgia" pitchFamily="18" charset="0"/>
                </a:rPr>
                <a:t>( R )</a:t>
              </a:r>
            </a:p>
          </p:txBody>
        </p:sp>
        <p:sp>
          <p:nvSpPr>
            <p:cNvPr id="11" name="TextBox 10"/>
            <p:cNvSpPr txBox="1">
              <a:spLocks noChangeArrowheads="1"/>
            </p:cNvSpPr>
            <p:nvPr/>
          </p:nvSpPr>
          <p:spPr bwMode="auto">
            <a:xfrm>
              <a:off x="5791200" y="3581400"/>
              <a:ext cx="685800" cy="400110"/>
            </a:xfrm>
            <a:prstGeom prst="rect">
              <a:avLst/>
            </a:prstGeom>
            <a:noFill/>
            <a:ln w="9525">
              <a:noFill/>
              <a:miter lim="800000"/>
              <a:headEnd/>
              <a:tailEnd/>
            </a:ln>
          </p:spPr>
          <p:txBody>
            <a:bodyPr>
              <a:spAutoFit/>
            </a:bodyPr>
            <a:lstStyle/>
            <a:p>
              <a:pPr algn="ctr"/>
              <a:r>
                <a:rPr lang="en-US" sz="2000">
                  <a:latin typeface="Georgia" pitchFamily="18" charset="0"/>
                </a:rPr>
                <a:t>V</a:t>
              </a:r>
            </a:p>
          </p:txBody>
        </p:sp>
      </p:grpSp>
      <p:sp>
        <p:nvSpPr>
          <p:cNvPr id="13" name="TextBox 13"/>
          <p:cNvSpPr txBox="1">
            <a:spLocks noChangeArrowheads="1"/>
          </p:cNvSpPr>
          <p:nvPr/>
        </p:nvSpPr>
        <p:spPr bwMode="auto">
          <a:xfrm>
            <a:off x="3505200" y="2743200"/>
            <a:ext cx="2286000" cy="523875"/>
          </a:xfrm>
          <a:prstGeom prst="rect">
            <a:avLst/>
          </a:prstGeom>
          <a:noFill/>
          <a:ln w="9525">
            <a:noFill/>
            <a:miter lim="800000"/>
            <a:headEnd/>
            <a:tailEnd/>
          </a:ln>
        </p:spPr>
        <p:txBody>
          <a:bodyPr>
            <a:spAutoFit/>
          </a:bodyPr>
          <a:lstStyle/>
          <a:p>
            <a:pPr algn="ctr"/>
            <a:r>
              <a:rPr lang="en-US" sz="2800" dirty="0">
                <a:latin typeface="Georgia" pitchFamily="18" charset="0"/>
              </a:rPr>
              <a:t>Secretary</a:t>
            </a:r>
          </a:p>
        </p:txBody>
      </p:sp>
      <p:sp>
        <p:nvSpPr>
          <p:cNvPr id="14" name="Subtitle 1"/>
          <p:cNvSpPr txBox="1">
            <a:spLocks/>
          </p:cNvSpPr>
          <p:nvPr/>
        </p:nvSpPr>
        <p:spPr bwMode="auto">
          <a:xfrm>
            <a:off x="914400" y="3657600"/>
            <a:ext cx="6858000" cy="1066800"/>
          </a:xfrm>
          <a:prstGeom prst="rect">
            <a:avLst/>
          </a:prstGeom>
          <a:noFill/>
          <a:ln w="9525">
            <a:noFill/>
            <a:miter lim="800000"/>
            <a:headEnd/>
            <a:tailEnd/>
          </a:ln>
        </p:spPr>
        <p:txBody>
          <a:bodyPr/>
          <a:lstStyle/>
          <a:p>
            <a:pPr marL="273050" indent="-273050">
              <a:spcBef>
                <a:spcPct val="20000"/>
              </a:spcBef>
              <a:buClr>
                <a:schemeClr val="accent1"/>
              </a:buClr>
              <a:buSzPct val="85000"/>
            </a:pPr>
            <a:r>
              <a:rPr lang="en-US" sz="4800" dirty="0" smtClean="0">
                <a:latin typeface="Georgia" pitchFamily="18" charset="0"/>
              </a:rPr>
              <a:t>C  + G  = R    </a:t>
            </a:r>
            <a:r>
              <a:rPr lang="en-US" sz="4800" dirty="0">
                <a:latin typeface="Georgia" pitchFamily="18" charset="0"/>
              </a:rPr>
              <a:t>S    </a:t>
            </a:r>
            <a:r>
              <a:rPr lang="en-US" sz="4800" dirty="0" smtClean="0">
                <a:latin typeface="Georgia" pitchFamily="18" charset="0"/>
              </a:rPr>
              <a:t> X     P</a:t>
            </a:r>
            <a:endParaRPr lang="en-US" sz="4800" dirty="0">
              <a:latin typeface="Georgia" pitchFamily="18" charset="0"/>
            </a:endParaRPr>
          </a:p>
          <a:p>
            <a:pPr marL="273050" indent="-273050">
              <a:spcBef>
                <a:spcPct val="20000"/>
              </a:spcBef>
              <a:buClr>
                <a:schemeClr val="accent1"/>
              </a:buClr>
              <a:buSzPct val="85000"/>
            </a:pPr>
            <a:endParaRPr lang="en-US" sz="4800" dirty="0">
              <a:latin typeface="Georgia" pitchFamily="18" charset="0"/>
            </a:endParaRPr>
          </a:p>
          <a:p>
            <a:pPr marL="273050" indent="-273050">
              <a:spcBef>
                <a:spcPct val="20000"/>
              </a:spcBef>
              <a:buClr>
                <a:schemeClr val="accent1"/>
              </a:buClr>
              <a:buSzPct val="85000"/>
              <a:buFont typeface="Wingdings 2" pitchFamily="18" charset="2"/>
              <a:buChar char=""/>
            </a:pPr>
            <a:endParaRPr lang="en-US" sz="2700" dirty="0">
              <a:latin typeface="Georgia" pitchFamily="18" charset="0"/>
            </a:endParaRPr>
          </a:p>
          <a:p>
            <a:pPr marL="273050" indent="-273050">
              <a:spcBef>
                <a:spcPct val="20000"/>
              </a:spcBef>
              <a:buClr>
                <a:schemeClr val="accent1"/>
              </a:buClr>
              <a:buSzPct val="85000"/>
              <a:buFont typeface="Wingdings 2" pitchFamily="18" charset="2"/>
              <a:buChar char=""/>
            </a:pPr>
            <a:endParaRPr lang="en-US" sz="2700" dirty="0">
              <a:latin typeface="Georgia" pitchFamily="18" charset="0"/>
            </a:endParaRPr>
          </a:p>
        </p:txBody>
      </p:sp>
      <p:sp>
        <p:nvSpPr>
          <p:cNvPr id="15" name="TextBox 14"/>
          <p:cNvSpPr txBox="1"/>
          <p:nvPr/>
        </p:nvSpPr>
        <p:spPr>
          <a:xfrm>
            <a:off x="457200" y="4687669"/>
            <a:ext cx="1447800" cy="646331"/>
          </a:xfrm>
          <a:prstGeom prst="rect">
            <a:avLst/>
          </a:prstGeom>
          <a:noFill/>
        </p:spPr>
        <p:txBody>
          <a:bodyPr wrap="square" rtlCol="0">
            <a:spAutoFit/>
          </a:bodyPr>
          <a:lstStyle/>
          <a:p>
            <a:pPr algn="ctr"/>
            <a:r>
              <a:rPr lang="en-US" dirty="0" smtClean="0"/>
              <a:t>I am incapable</a:t>
            </a:r>
            <a:endParaRPr lang="en-US" dirty="0"/>
          </a:p>
        </p:txBody>
      </p:sp>
      <p:sp>
        <p:nvSpPr>
          <p:cNvPr id="16" name="TextBox 15"/>
          <p:cNvSpPr txBox="1"/>
          <p:nvPr/>
        </p:nvSpPr>
        <p:spPr>
          <a:xfrm>
            <a:off x="1752600" y="4724400"/>
            <a:ext cx="1447800" cy="369332"/>
          </a:xfrm>
          <a:prstGeom prst="rect">
            <a:avLst/>
          </a:prstGeom>
          <a:noFill/>
        </p:spPr>
        <p:txBody>
          <a:bodyPr wrap="square" rtlCol="0">
            <a:spAutoFit/>
          </a:bodyPr>
          <a:lstStyle/>
          <a:p>
            <a:pPr algn="ctr"/>
            <a:r>
              <a:rPr lang="en-US" dirty="0" smtClean="0"/>
              <a:t>Insecurity</a:t>
            </a:r>
            <a:endParaRPr lang="en-US" dirty="0"/>
          </a:p>
        </p:txBody>
      </p:sp>
      <p:sp>
        <p:nvSpPr>
          <p:cNvPr id="17" name="TextBox 16"/>
          <p:cNvSpPr txBox="1"/>
          <p:nvPr/>
        </p:nvSpPr>
        <p:spPr>
          <a:xfrm>
            <a:off x="3200400" y="4724400"/>
            <a:ext cx="1447800" cy="1200329"/>
          </a:xfrm>
          <a:prstGeom prst="rect">
            <a:avLst/>
          </a:prstGeom>
          <a:noFill/>
        </p:spPr>
        <p:txBody>
          <a:bodyPr wrap="square" rtlCol="0">
            <a:spAutoFit/>
          </a:bodyPr>
          <a:lstStyle/>
          <a:p>
            <a:r>
              <a:rPr lang="en-US" dirty="0" smtClean="0"/>
              <a:t>You dirty rotten scoundrel (covertly)</a:t>
            </a:r>
            <a:endParaRPr lang="en-US" dirty="0"/>
          </a:p>
        </p:txBody>
      </p:sp>
      <p:sp>
        <p:nvSpPr>
          <p:cNvPr id="18" name="TextBox 17"/>
          <p:cNvSpPr txBox="1"/>
          <p:nvPr/>
        </p:nvSpPr>
        <p:spPr>
          <a:xfrm>
            <a:off x="4191000" y="4724400"/>
            <a:ext cx="1219200" cy="923330"/>
          </a:xfrm>
          <a:prstGeom prst="rect">
            <a:avLst/>
          </a:prstGeom>
          <a:noFill/>
        </p:spPr>
        <p:txBody>
          <a:bodyPr wrap="square" rtlCol="0">
            <a:spAutoFit/>
          </a:bodyPr>
          <a:lstStyle/>
          <a:p>
            <a:r>
              <a:rPr lang="en-US" dirty="0" smtClean="0"/>
              <a:t>Secretary becomes persecutor</a:t>
            </a:r>
            <a:endParaRPr lang="en-US" dirty="0"/>
          </a:p>
        </p:txBody>
      </p:sp>
      <p:sp>
        <p:nvSpPr>
          <p:cNvPr id="19" name="TextBox 18"/>
          <p:cNvSpPr txBox="1"/>
          <p:nvPr/>
        </p:nvSpPr>
        <p:spPr>
          <a:xfrm>
            <a:off x="5334000" y="4724400"/>
            <a:ext cx="1295400" cy="923330"/>
          </a:xfrm>
          <a:prstGeom prst="rect">
            <a:avLst/>
          </a:prstGeom>
          <a:noFill/>
        </p:spPr>
        <p:txBody>
          <a:bodyPr wrap="square" rtlCol="0">
            <a:spAutoFit/>
          </a:bodyPr>
          <a:lstStyle/>
          <a:p>
            <a:pPr algn="ctr"/>
            <a:r>
              <a:rPr lang="en-US" dirty="0" smtClean="0"/>
              <a:t>Boss becomes victim</a:t>
            </a:r>
            <a:endParaRPr lang="en-US" dirty="0"/>
          </a:p>
        </p:txBody>
      </p:sp>
      <p:sp>
        <p:nvSpPr>
          <p:cNvPr id="20" name="TextBox 19"/>
          <p:cNvSpPr txBox="1"/>
          <p:nvPr/>
        </p:nvSpPr>
        <p:spPr>
          <a:xfrm>
            <a:off x="6477000" y="4724400"/>
            <a:ext cx="2667000" cy="1754326"/>
          </a:xfrm>
          <a:prstGeom prst="rect">
            <a:avLst/>
          </a:prstGeom>
          <a:noFill/>
        </p:spPr>
        <p:txBody>
          <a:bodyPr wrap="square" rtlCol="0">
            <a:spAutoFit/>
          </a:bodyPr>
          <a:lstStyle/>
          <a:p>
            <a:r>
              <a:rPr lang="en-US" dirty="0" smtClean="0"/>
              <a:t>You are better than me, but you NEED me</a:t>
            </a:r>
          </a:p>
          <a:p>
            <a:endParaRPr lang="en-US" dirty="0" smtClean="0"/>
          </a:p>
          <a:p>
            <a:r>
              <a:rPr lang="en-US" dirty="0" smtClean="0"/>
              <a:t>Boss needs me to feel good about himself….</a:t>
            </a:r>
          </a:p>
          <a:p>
            <a:r>
              <a:rPr lang="en-US" dirty="0" smtClean="0"/>
              <a:t> </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2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20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235" y="1371600"/>
            <a:ext cx="5357090" cy="441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1697573" y="1265206"/>
            <a:ext cx="5623378" cy="460075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697573" y="1281021"/>
            <a:ext cx="5535369" cy="460075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898281" y="511580"/>
            <a:ext cx="4791633" cy="769441"/>
          </a:xfrm>
          <a:prstGeom prst="rect">
            <a:avLst/>
          </a:prstGeom>
          <a:noFill/>
        </p:spPr>
        <p:txBody>
          <a:bodyPr wrap="none" rtlCol="0">
            <a:spAutoFit/>
          </a:bodyPr>
          <a:lstStyle/>
          <a:p>
            <a:r>
              <a:rPr lang="en-US" sz="4400" dirty="0" smtClean="0"/>
              <a:t>Don’t play the game</a:t>
            </a:r>
            <a:endParaRPr lang="en-US" sz="4400" dirty="0"/>
          </a:p>
        </p:txBody>
      </p:sp>
    </p:spTree>
    <p:extLst>
      <p:ext uri="{BB962C8B-B14F-4D97-AF65-F5344CB8AC3E}">
        <p14:creationId xmlns:p14="http://schemas.microsoft.com/office/powerpoint/2010/main" val="2955211157"/>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8458200" cy="5262979"/>
          </a:xfrm>
          <a:prstGeom prst="rect">
            <a:avLst/>
          </a:prstGeom>
        </p:spPr>
        <p:txBody>
          <a:bodyPr wrap="square">
            <a:spAutoFit/>
          </a:bodyPr>
          <a:lstStyle/>
          <a:p>
            <a:pPr algn="ctr"/>
            <a:r>
              <a:rPr lang="en-US" sz="2800" b="1" dirty="0" smtClean="0"/>
              <a:t>How </a:t>
            </a:r>
            <a:r>
              <a:rPr lang="en-US" sz="2800" b="1" dirty="0"/>
              <a:t>to </a:t>
            </a:r>
            <a:r>
              <a:rPr lang="en-US" sz="2800" b="1" dirty="0" smtClean="0"/>
              <a:t>avoid the drama triangle</a:t>
            </a:r>
          </a:p>
          <a:p>
            <a:endParaRPr lang="en-US" sz="2800" b="1" dirty="0" smtClean="0"/>
          </a:p>
          <a:p>
            <a:pPr marL="342900" indent="-342900">
              <a:buFont typeface="Arial" pitchFamily="34" charset="0"/>
              <a:buChar char="•"/>
            </a:pPr>
            <a:r>
              <a:rPr lang="en-US" sz="2800" dirty="0" smtClean="0"/>
              <a:t>Gather all the facts</a:t>
            </a:r>
          </a:p>
          <a:p>
            <a:pPr marL="342900" indent="-342900">
              <a:buFont typeface="Arial" pitchFamily="34" charset="0"/>
              <a:buChar char="•"/>
            </a:pPr>
            <a:r>
              <a:rPr lang="en-US" sz="2800" dirty="0" smtClean="0"/>
              <a:t>Take </a:t>
            </a:r>
            <a:r>
              <a:rPr lang="en-US" sz="2800" dirty="0"/>
              <a:t>responsibility</a:t>
            </a:r>
          </a:p>
          <a:p>
            <a:pPr marL="342900" indent="-342900">
              <a:buFont typeface="Arial" pitchFamily="34" charset="0"/>
              <a:buChar char="•"/>
            </a:pPr>
            <a:r>
              <a:rPr lang="en-US" sz="2800" dirty="0" smtClean="0"/>
              <a:t>Be self-aware </a:t>
            </a:r>
            <a:endParaRPr lang="en-US" sz="2800" dirty="0"/>
          </a:p>
          <a:p>
            <a:pPr marL="342900" indent="-342900">
              <a:buFont typeface="Arial" pitchFamily="34" charset="0"/>
              <a:buChar char="•"/>
            </a:pPr>
            <a:r>
              <a:rPr lang="en-US" sz="2800" dirty="0" smtClean="0"/>
              <a:t>Maintain boundaries</a:t>
            </a:r>
            <a:endParaRPr lang="en-US" sz="2800" dirty="0"/>
          </a:p>
          <a:p>
            <a:pPr marL="342900" indent="-342900">
              <a:buFont typeface="Arial" pitchFamily="34" charset="0"/>
              <a:buChar char="•"/>
            </a:pPr>
            <a:r>
              <a:rPr lang="en-US" sz="2800" dirty="0" smtClean="0"/>
              <a:t>Balance respect for others and yourself </a:t>
            </a:r>
          </a:p>
          <a:p>
            <a:pPr marL="342900" indent="-342900">
              <a:buFont typeface="Arial" pitchFamily="34" charset="0"/>
              <a:buChar char="•"/>
            </a:pPr>
            <a:r>
              <a:rPr lang="en-US" sz="2800" dirty="0" smtClean="0"/>
              <a:t>Accept that others </a:t>
            </a:r>
            <a:r>
              <a:rPr lang="en-US" sz="2800" dirty="0"/>
              <a:t>may have </a:t>
            </a:r>
            <a:r>
              <a:rPr lang="en-US" sz="2800" dirty="0" smtClean="0"/>
              <a:t>things </a:t>
            </a:r>
            <a:r>
              <a:rPr lang="en-US" sz="2800" dirty="0"/>
              <a:t>to teach </a:t>
            </a:r>
            <a:r>
              <a:rPr lang="en-US" sz="2800" dirty="0" smtClean="0"/>
              <a:t>you</a:t>
            </a:r>
            <a:endParaRPr lang="en-US" sz="2800" dirty="0"/>
          </a:p>
          <a:p>
            <a:pPr marL="342900" indent="-342900">
              <a:buFont typeface="Arial" pitchFamily="34" charset="0"/>
              <a:buChar char="•"/>
            </a:pPr>
            <a:r>
              <a:rPr lang="en-US" sz="2800" dirty="0" smtClean="0"/>
              <a:t>Recognize human complexity/know your people</a:t>
            </a:r>
            <a:endParaRPr lang="en-US" sz="2800" dirty="0"/>
          </a:p>
          <a:p>
            <a:pPr marL="342900" indent="-342900">
              <a:buFont typeface="Arial" pitchFamily="34" charset="0"/>
              <a:buChar char="•"/>
            </a:pPr>
            <a:r>
              <a:rPr lang="en-US" sz="2800" dirty="0" smtClean="0"/>
              <a:t>Engage </a:t>
            </a:r>
            <a:r>
              <a:rPr lang="en-US" sz="2800" dirty="0"/>
              <a:t>in dialogue</a:t>
            </a:r>
          </a:p>
          <a:p>
            <a:pPr marL="342900" indent="-342900">
              <a:buFont typeface="Arial" pitchFamily="34" charset="0"/>
              <a:buChar char="•"/>
            </a:pPr>
            <a:r>
              <a:rPr lang="en-US" sz="2800" dirty="0" smtClean="0"/>
              <a:t>Engage </a:t>
            </a:r>
            <a:r>
              <a:rPr lang="en-US" sz="2800" dirty="0"/>
              <a:t>in </a:t>
            </a:r>
            <a:r>
              <a:rPr lang="en-US" sz="2800" dirty="0" smtClean="0"/>
              <a:t>solution-focused thinking</a:t>
            </a:r>
            <a:endParaRPr lang="en-US" sz="2800" dirty="0"/>
          </a:p>
          <a:p>
            <a:pPr marL="342900" indent="-342900">
              <a:buFont typeface="Arial" pitchFamily="34" charset="0"/>
              <a:buChar char="•"/>
            </a:pPr>
            <a:r>
              <a:rPr lang="en-US" sz="2800" dirty="0" smtClean="0"/>
              <a:t>Collaborate </a:t>
            </a:r>
            <a:r>
              <a:rPr lang="en-US" sz="2800" dirty="0"/>
              <a:t>/ Negotiate agreement</a:t>
            </a:r>
          </a:p>
        </p:txBody>
      </p:sp>
    </p:spTree>
    <p:extLst>
      <p:ext uri="{BB962C8B-B14F-4D97-AF65-F5344CB8AC3E}">
        <p14:creationId xmlns:p14="http://schemas.microsoft.com/office/powerpoint/2010/main" val="90413988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ChangeArrowheads="1"/>
          </p:cNvSpPr>
          <p:nvPr/>
        </p:nvSpPr>
        <p:spPr bwMode="auto">
          <a:xfrm rot="9639497" flipH="1" flipV="1">
            <a:off x="231503" y="307747"/>
            <a:ext cx="3581005" cy="2008188"/>
          </a:xfrm>
          <a:prstGeom prst="round2DiagRect">
            <a:avLst/>
          </a:prstGeom>
          <a:solidFill>
            <a:schemeClr val="accent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effectLst/>
                <a:latin typeface="Calibri" pitchFamily="34" charset="0"/>
                <a:cs typeface="Arial" pitchFamily="34" charset="0"/>
              </a:rPr>
              <a:t>The triangle of compassion, this is the way out of the game, the dysfunction. This is the path to healthy relationships, productive conversations and leadership. </a:t>
            </a:r>
            <a:endParaRPr kumimoji="0" lang="en-US" b="1" i="0" u="none" strike="noStrike" cap="none" normalizeH="0" baseline="0" dirty="0" smtClean="0">
              <a:ln>
                <a:noFill/>
              </a:ln>
              <a:effectLst/>
              <a:latin typeface="Arial" pitchFamily="34" charset="0"/>
              <a:cs typeface="Arial" pitchFamily="34" charset="0"/>
            </a:endParaRPr>
          </a:p>
        </p:txBody>
      </p:sp>
      <p:sp>
        <p:nvSpPr>
          <p:cNvPr id="1027" name="AutoShape 3"/>
          <p:cNvSpPr>
            <a:spLocks noChangeArrowheads="1"/>
          </p:cNvSpPr>
          <p:nvPr/>
        </p:nvSpPr>
        <p:spPr bwMode="auto">
          <a:xfrm rot="1130558">
            <a:off x="5951798" y="352855"/>
            <a:ext cx="2577652" cy="2365964"/>
          </a:xfrm>
          <a:prstGeom prst="roundRect">
            <a:avLst/>
          </a:prstGeom>
          <a:solidFill>
            <a:srgbClr val="8064A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FFFF"/>
                </a:solidFill>
                <a:effectLst/>
                <a:latin typeface="Calibri" pitchFamily="34" charset="0"/>
                <a:cs typeface="Arial" pitchFamily="34" charset="0"/>
              </a:rPr>
              <a:t> Vulnerability is the willingness to accept a helping hand, while accepting responsibility.  Transparency; not redirection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AutoShape 4"/>
          <p:cNvSpPr>
            <a:spLocks noChangeArrowheads="1"/>
          </p:cNvSpPr>
          <p:nvPr/>
        </p:nvSpPr>
        <p:spPr bwMode="auto">
          <a:xfrm rot="1406273">
            <a:off x="6659428" y="4202751"/>
            <a:ext cx="2396741" cy="2033898"/>
          </a:xfrm>
          <a:prstGeom prst="roundRect">
            <a:avLst/>
          </a:prstGeom>
          <a:solidFill>
            <a:srgbClr val="4BACC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FFFF"/>
                </a:solidFill>
                <a:effectLst/>
                <a:latin typeface="Calibri" pitchFamily="34" charset="0"/>
                <a:cs typeface="Arial" pitchFamily="34" charset="0"/>
              </a:rPr>
              <a:t>   Reaching out acknowledges others need a helping hand at times.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FFFF"/>
                </a:solidFill>
                <a:effectLst/>
                <a:latin typeface="Calibri" pitchFamily="34" charset="0"/>
                <a:cs typeface="Arial" pitchFamily="34" charset="0"/>
              </a:rPr>
              <a:t>Assistance; not disempowerment.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AutoShape 5"/>
          <p:cNvSpPr>
            <a:spLocks noChangeArrowheads="1"/>
          </p:cNvSpPr>
          <p:nvPr/>
        </p:nvSpPr>
        <p:spPr bwMode="auto">
          <a:xfrm rot="20509046">
            <a:off x="18591" y="3674208"/>
            <a:ext cx="2454529" cy="2465485"/>
          </a:xfrm>
          <a:prstGeom prst="roundRect">
            <a:avLst/>
          </a:prstGeom>
          <a:solidFill>
            <a:srgbClr val="9BBB5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FFFF"/>
                </a:solidFill>
                <a:effectLst/>
                <a:latin typeface="Calibri" pitchFamily="34" charset="0"/>
                <a:cs typeface="Arial" pitchFamily="34" charset="0"/>
              </a:rPr>
              <a:t>This is the ability to stand in one’s own power and feel one’s own potency, without the need to push others down.  Empowerment; not dominance.</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rgbClr val="FFFFFF"/>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rgbClr val="FFFFFF"/>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Diagram 6"/>
          <p:cNvGraphicFramePr/>
          <p:nvPr/>
        </p:nvGraphicFramePr>
        <p:xfrm>
          <a:off x="2514600" y="1066800"/>
          <a:ext cx="4038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020" y="919784"/>
            <a:ext cx="7892980" cy="5204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7970859"/>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http://www.12accede.org/accede_winners-triangle_ikelaar.gif"/>
          <p:cNvPicPr>
            <a:picLocks noChangeAspect="1" noChangeArrowheads="1"/>
          </p:cNvPicPr>
          <p:nvPr/>
        </p:nvPicPr>
        <p:blipFill>
          <a:blip r:embed="rId2" cstate="print"/>
          <a:srcRect/>
          <a:stretch>
            <a:fillRect/>
          </a:stretch>
        </p:blipFill>
        <p:spPr bwMode="auto">
          <a:xfrm>
            <a:off x="2057400" y="1752600"/>
            <a:ext cx="4953000" cy="3486151"/>
          </a:xfrm>
          <a:prstGeom prst="rect">
            <a:avLst/>
          </a:prstGeom>
          <a:noFill/>
        </p:spPr>
      </p:pic>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749935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chemeClr val="tx2"/>
                </a:solidFill>
                <a:effectLst/>
                <a:uLnTx/>
                <a:uFillTx/>
                <a:latin typeface="+mj-lt"/>
                <a:ea typeface="+mj-ea"/>
                <a:cs typeface="+mj-cs"/>
              </a:rPr>
              <a:t>A Situation…</a:t>
            </a:r>
            <a:endParaRPr kumimoji="0" lang="en-US" sz="32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457200" y="1066800"/>
            <a:ext cx="7499350" cy="48006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76000"/>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angry boss, as Identified Persecutor, is scolding and embarrassing the secretary. But secretly the boss is the Victim of the secretary’s careless work, and of his/her own job insecurity based on office production; and is also secretly a Rescuer in attempts to train employees to meet high standards and by openly complaining instead of secretly firing the secretary.</a:t>
            </a: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228600"/>
            <a:ext cx="2895600" cy="646331"/>
          </a:xfrm>
          <a:prstGeom prst="rect">
            <a:avLst/>
          </a:prstGeom>
          <a:noFill/>
        </p:spPr>
        <p:txBody>
          <a:bodyPr wrap="square" rtlCol="0">
            <a:spAutoFit/>
          </a:bodyPr>
          <a:lstStyle/>
          <a:p>
            <a:r>
              <a:rPr lang="en-US" sz="3600" dirty="0" smtClean="0">
                <a:solidFill>
                  <a:schemeClr val="accent2"/>
                </a:solidFill>
              </a:rPr>
              <a:t>The OK Corral</a:t>
            </a:r>
            <a:endParaRPr lang="en-US" sz="3600" dirty="0">
              <a:solidFill>
                <a:schemeClr val="accent2"/>
              </a:solidFill>
            </a:endParaRPr>
          </a:p>
        </p:txBody>
      </p:sp>
      <p:sp>
        <p:nvSpPr>
          <p:cNvPr id="3" name="TextBox 2"/>
          <p:cNvSpPr txBox="1"/>
          <p:nvPr/>
        </p:nvSpPr>
        <p:spPr>
          <a:xfrm>
            <a:off x="381000" y="990600"/>
            <a:ext cx="8534400" cy="5539978"/>
          </a:xfrm>
          <a:prstGeom prst="rect">
            <a:avLst/>
          </a:prstGeom>
          <a:noFill/>
        </p:spPr>
        <p:txBody>
          <a:bodyPr wrap="square" rtlCol="0">
            <a:spAutoFit/>
          </a:bodyPr>
          <a:lstStyle/>
          <a:p>
            <a:pPr>
              <a:buFont typeface="Wingdings" pitchFamily="2" charset="2"/>
              <a:buChar char="Ø"/>
            </a:pPr>
            <a:r>
              <a:rPr lang="en-US" sz="2800" dirty="0" smtClean="0"/>
              <a:t>What specifically does the secretary need to move her out of victim mode?</a:t>
            </a:r>
          </a:p>
          <a:p>
            <a:pPr>
              <a:buFont typeface="Wingdings" pitchFamily="2" charset="2"/>
              <a:buChar char="Ø"/>
            </a:pPr>
            <a:endParaRPr lang="en-US" sz="2800" dirty="0" smtClean="0"/>
          </a:p>
          <a:p>
            <a:pPr>
              <a:buFont typeface="Wingdings" pitchFamily="2" charset="2"/>
              <a:buChar char="Ø"/>
            </a:pPr>
            <a:r>
              <a:rPr lang="en-US" sz="2800" dirty="0" smtClean="0"/>
              <a:t>What specific action does the boss need to take that would move him out of the persecutor behavior?</a:t>
            </a:r>
          </a:p>
          <a:p>
            <a:pPr>
              <a:buFont typeface="Wingdings" pitchFamily="2" charset="2"/>
              <a:buChar char="Ø"/>
            </a:pPr>
            <a:endParaRPr lang="en-US" sz="2800" dirty="0" smtClean="0"/>
          </a:p>
          <a:p>
            <a:pPr>
              <a:buFont typeface="Wingdings" pitchFamily="2" charset="2"/>
              <a:buChar char="Ø"/>
            </a:pPr>
            <a:r>
              <a:rPr lang="en-US" sz="2800" dirty="0" smtClean="0"/>
              <a:t>What needs to happen to move the boss out of his victim fears? </a:t>
            </a:r>
          </a:p>
          <a:p>
            <a:pPr>
              <a:buFont typeface="Wingdings" pitchFamily="2" charset="2"/>
              <a:buChar char="Ø"/>
            </a:pPr>
            <a:endParaRPr lang="en-US" sz="2800" dirty="0" smtClean="0"/>
          </a:p>
          <a:p>
            <a:pPr>
              <a:buFont typeface="Wingdings" pitchFamily="2" charset="2"/>
              <a:buChar char="Ø"/>
            </a:pPr>
            <a:r>
              <a:rPr lang="en-US" sz="2800" dirty="0" smtClean="0"/>
              <a:t>What will remove the secretary’s ability to persecute? </a:t>
            </a:r>
          </a:p>
          <a:p>
            <a:endParaRPr lang="en-US" sz="2800" dirty="0" smtClean="0"/>
          </a:p>
          <a:p>
            <a:r>
              <a:rPr lang="en-US" sz="2800" dirty="0" smtClean="0"/>
              <a:t> </a:t>
            </a:r>
          </a:p>
          <a:p>
            <a:endParaRPr lang="en-US" dirty="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7400" y="5638800"/>
            <a:ext cx="4724400" cy="923330"/>
          </a:xfrm>
          <a:prstGeom prst="rect">
            <a:avLst/>
          </a:prstGeom>
        </p:spPr>
        <p:txBody>
          <a:bodyPr wrap="square">
            <a:spAutoFit/>
          </a:bodyPr>
          <a:lstStyle/>
          <a:p>
            <a:r>
              <a:rPr lang="en-US" b="1" dirty="0" smtClean="0">
                <a:solidFill>
                  <a:srgbClr val="FFFFFF"/>
                </a:solidFill>
                <a:latin typeface="Cambria"/>
              </a:rPr>
              <a:t>Democracy must include an objective selection committee so that the best leaders could be presented by their peers…</a:t>
            </a:r>
            <a:endParaRPr lang="en-US" b="1" dirty="0">
              <a:solidFill>
                <a:srgbClr val="FFFFFF"/>
              </a:solidFill>
              <a:latin typeface="Cambria"/>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042" y="152094"/>
            <a:ext cx="7862558" cy="641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31751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838200"/>
            <a:ext cx="4116383" cy="646331"/>
          </a:xfrm>
          <a:prstGeom prst="rect">
            <a:avLst/>
          </a:prstGeom>
          <a:noFill/>
        </p:spPr>
        <p:txBody>
          <a:bodyPr wrap="none" rtlCol="0">
            <a:spAutoFit/>
          </a:bodyPr>
          <a:lstStyle/>
          <a:p>
            <a:r>
              <a:rPr lang="en-US" sz="3600" dirty="0" smtClean="0"/>
              <a:t>Additional Resources</a:t>
            </a:r>
            <a:endParaRPr lang="en-US" sz="3600" dirty="0"/>
          </a:p>
        </p:txBody>
      </p:sp>
      <p:sp>
        <p:nvSpPr>
          <p:cNvPr id="3" name="TextBox 2"/>
          <p:cNvSpPr txBox="1"/>
          <p:nvPr/>
        </p:nvSpPr>
        <p:spPr>
          <a:xfrm>
            <a:off x="1386840" y="2362199"/>
            <a:ext cx="6324600" cy="2062103"/>
          </a:xfrm>
          <a:prstGeom prst="rect">
            <a:avLst/>
          </a:prstGeom>
          <a:noFill/>
        </p:spPr>
        <p:txBody>
          <a:bodyPr wrap="square" rtlCol="0">
            <a:spAutoFit/>
          </a:bodyPr>
          <a:lstStyle/>
          <a:p>
            <a:r>
              <a:rPr lang="en-US" sz="3200" dirty="0">
                <a:hlinkClick r:id="rId3"/>
              </a:rPr>
              <a:t>http://youtu.be/nKNyFSLJy6o</a:t>
            </a:r>
            <a:r>
              <a:rPr lang="en-US" sz="3200" dirty="0"/>
              <a:t>   </a:t>
            </a:r>
            <a:br>
              <a:rPr lang="en-US" sz="3200" dirty="0"/>
            </a:br>
            <a:r>
              <a:rPr lang="en-US" sz="3200" dirty="0">
                <a:hlinkClick r:id="rId4"/>
              </a:rPr>
              <a:t>http://youtu.be/YOqJ4sc9TAc</a:t>
            </a:r>
            <a:r>
              <a:rPr lang="en-US" sz="3200" dirty="0"/>
              <a:t> </a:t>
            </a:r>
            <a:br>
              <a:rPr lang="en-US" sz="3200" dirty="0"/>
            </a:br>
            <a:r>
              <a:rPr lang="en-US" sz="3200" dirty="0">
                <a:hlinkClick r:id="rId5"/>
              </a:rPr>
              <a:t>http://youtu.be/58F2qYyAzME</a:t>
            </a:r>
            <a:r>
              <a:rPr lang="en-US" sz="3200" dirty="0"/>
              <a:t/>
            </a:r>
            <a:br>
              <a:rPr lang="en-US" sz="3200" dirty="0"/>
            </a:br>
            <a:r>
              <a:rPr lang="en-US" sz="3200" dirty="0">
                <a:hlinkClick r:id="rId6"/>
              </a:rPr>
              <a:t>http://youtu.be/Xe8KzXEsT04</a:t>
            </a:r>
            <a:endParaRPr lang="en-US" sz="3200" dirty="0"/>
          </a:p>
        </p:txBody>
      </p:sp>
    </p:spTree>
    <p:extLst>
      <p:ext uri="{BB962C8B-B14F-4D97-AF65-F5344CB8AC3E}">
        <p14:creationId xmlns:p14="http://schemas.microsoft.com/office/powerpoint/2010/main" val="330398727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687423"/>
            <a:ext cx="7239000" cy="1295400"/>
          </a:xfrm>
        </p:spPr>
        <p:txBody>
          <a:bodyPr>
            <a:normAutofit fontScale="90000"/>
          </a:bodyPr>
          <a:lstStyle/>
          <a:p>
            <a:pPr algn="ctr"/>
            <a:r>
              <a:rPr lang="en-US" sz="4400" b="1" dirty="0" smtClean="0"/>
              <a:t>Questions</a:t>
            </a:r>
            <a:r>
              <a:rPr lang="en-US" sz="4800" b="1" dirty="0" smtClean="0"/>
              <a:t/>
            </a:r>
            <a:br>
              <a:rPr lang="en-US" sz="4800" b="1" dirty="0" smtClean="0"/>
            </a:br>
            <a:r>
              <a:rPr lang="en-US" sz="2000" b="1" dirty="0" smtClean="0"/>
              <a:t>Contact us at </a:t>
            </a:r>
            <a:r>
              <a:rPr lang="en-US" sz="2000" b="1" dirty="0" smtClean="0">
                <a:hlinkClick r:id="rId3"/>
              </a:rPr>
              <a:t>sandra@neverestsolutions.com</a:t>
            </a:r>
            <a:r>
              <a:rPr lang="en-US" sz="2000" b="1" dirty="0" smtClean="0"/>
              <a:t> or at 210-827-6427</a:t>
            </a:r>
            <a:endParaRPr lang="en-US" sz="2000" b="1" dirty="0"/>
          </a:p>
        </p:txBody>
      </p:sp>
      <p:pic>
        <p:nvPicPr>
          <p:cNvPr id="4" name="Picture 3" descr="CCLbrandinglogo2.jpg"/>
          <p:cNvPicPr>
            <a:picLocks noChangeAspect="1"/>
          </p:cNvPicPr>
          <p:nvPr/>
        </p:nvPicPr>
        <p:blipFill>
          <a:blip r:embed="rId4" cstate="print"/>
          <a:stretch>
            <a:fillRect/>
          </a:stretch>
        </p:blipFill>
        <p:spPr>
          <a:xfrm>
            <a:off x="0" y="102835"/>
            <a:ext cx="4572000" cy="1610189"/>
          </a:xfrm>
          <a:prstGeom prst="rect">
            <a:avLst/>
          </a:prstGeom>
          <a:ln>
            <a:noFill/>
          </a:ln>
          <a:effectLst>
            <a:softEdge rad="112500"/>
          </a:effectLst>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1676400"/>
            <a:ext cx="2106871" cy="1217166"/>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4495800" y="1676400"/>
            <a:ext cx="1109599" cy="707886"/>
          </a:xfrm>
          <a:prstGeom prst="rect">
            <a:avLst/>
          </a:prstGeom>
          <a:noFill/>
        </p:spPr>
        <p:txBody>
          <a:bodyPr wrap="none" rtlCol="0">
            <a:spAutoFit/>
          </a:bodyPr>
          <a:lstStyle/>
          <a:p>
            <a:r>
              <a:rPr lang="en-US" sz="4000" i="1" dirty="0" smtClean="0">
                <a:solidFill>
                  <a:srgbClr val="525A7D"/>
                </a:solidFill>
                <a:latin typeface="Adobe Fan Heiti Std B" pitchFamily="34" charset="-128"/>
                <a:ea typeface="Adobe Fan Heiti Std B" pitchFamily="34" charset="-128"/>
                <a:cs typeface="Adobe Devanagari" pitchFamily="18" charset="0"/>
              </a:rPr>
              <a:t>and</a:t>
            </a:r>
            <a:endParaRPr lang="en-US" sz="4000" i="1" dirty="0">
              <a:solidFill>
                <a:srgbClr val="525A7D"/>
              </a:solidFill>
              <a:latin typeface="Adobe Fan Heiti Std B" pitchFamily="34" charset="-128"/>
              <a:ea typeface="Adobe Fan Heiti Std B" pitchFamily="34" charset="-128"/>
              <a:cs typeface="Adobe Devanagari" pitchFamily="18" charset="0"/>
            </a:endParaRPr>
          </a:p>
        </p:txBody>
      </p:sp>
      <p:sp>
        <p:nvSpPr>
          <p:cNvPr id="3" name="TextBox 2"/>
          <p:cNvSpPr txBox="1"/>
          <p:nvPr/>
        </p:nvSpPr>
        <p:spPr>
          <a:xfrm>
            <a:off x="1236676" y="5007632"/>
            <a:ext cx="7627846" cy="646331"/>
          </a:xfrm>
          <a:prstGeom prst="rect">
            <a:avLst/>
          </a:prstGeom>
          <a:noFill/>
        </p:spPr>
        <p:txBody>
          <a:bodyPr wrap="square" rtlCol="0">
            <a:spAutoFit/>
          </a:bodyPr>
          <a:lstStyle/>
          <a:p>
            <a:pPr lvl="0"/>
            <a:r>
              <a:rPr lang="en-US" dirty="0" smtClean="0">
                <a:solidFill>
                  <a:srgbClr val="525A7D"/>
                </a:solidFill>
              </a:rPr>
              <a:t>PowerPoint </a:t>
            </a:r>
            <a:r>
              <a:rPr lang="en-US" dirty="0">
                <a:solidFill>
                  <a:srgbClr val="525A7D"/>
                </a:solidFill>
              </a:rPr>
              <a:t>Presentation available at:  http://www.neverestsolutions.com</a:t>
            </a:r>
          </a:p>
          <a:p>
            <a:pPr lvl="0"/>
            <a:r>
              <a:rPr lang="en-US" dirty="0">
                <a:solidFill>
                  <a:srgbClr val="525A7D"/>
                </a:solidFill>
              </a:rPr>
              <a:t>Scroll down to Resources </a:t>
            </a:r>
          </a:p>
        </p:txBody>
      </p:sp>
      <p:pic>
        <p:nvPicPr>
          <p:cNvPr id="17410" name="Picture 2" descr="https://lh4.googleusercontent.com/-tlsVUWq8hOI/AAAAAAAAAAI/AAAAAAAAAAA/GznzbafCITQ/s250-c-k/photo.jpg"/>
          <p:cNvPicPr>
            <a:picLocks noChangeAspect="1" noChangeArrowheads="1"/>
          </p:cNvPicPr>
          <p:nvPr/>
        </p:nvPicPr>
        <p:blipFill>
          <a:blip r:embed="rId6" cstate="print"/>
          <a:srcRect/>
          <a:stretch>
            <a:fillRect/>
          </a:stretch>
        </p:blipFill>
        <p:spPr bwMode="auto">
          <a:xfrm>
            <a:off x="6248400" y="838200"/>
            <a:ext cx="990600" cy="990600"/>
          </a:xfrm>
          <a:prstGeom prst="rect">
            <a:avLst/>
          </a:prstGeom>
          <a:ln>
            <a:noFill/>
          </a:ln>
          <a:effectLst>
            <a:softEdge rad="112500"/>
          </a:effectLst>
        </p:spPr>
      </p:pic>
    </p:spTree>
    <p:extLst>
      <p:ext uri="{BB962C8B-B14F-4D97-AF65-F5344CB8AC3E}">
        <p14:creationId xmlns:p14="http://schemas.microsoft.com/office/powerpoint/2010/main" val="325932855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7400" y="5638800"/>
            <a:ext cx="4724400" cy="923330"/>
          </a:xfrm>
          <a:prstGeom prst="rect">
            <a:avLst/>
          </a:prstGeom>
        </p:spPr>
        <p:txBody>
          <a:bodyPr wrap="square">
            <a:spAutoFit/>
          </a:bodyPr>
          <a:lstStyle/>
          <a:p>
            <a:r>
              <a:rPr lang="en-US" b="1" dirty="0" smtClean="0">
                <a:solidFill>
                  <a:schemeClr val="bg1"/>
                </a:solidFill>
                <a:latin typeface="+mj-lt"/>
              </a:rPr>
              <a:t>Democracy must include an objective selection committee so that the best leaders could be presented by their peers…</a:t>
            </a:r>
            <a:endParaRPr lang="en-US" b="1" dirty="0">
              <a:solidFill>
                <a:schemeClr val="bg1"/>
              </a:solidFill>
              <a:latin typeface="+mj-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042" y="152094"/>
            <a:ext cx="7862558" cy="641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tholic-resources.org/Millennium/ApocCinema/sman15.jpg"/>
          <p:cNvPicPr>
            <a:picLocks noChangeAspect="1" noChangeArrowheads="1"/>
          </p:cNvPicPr>
          <p:nvPr/>
        </p:nvPicPr>
        <p:blipFill>
          <a:blip r:embed="rId3" cstate="print"/>
          <a:srcRect/>
          <a:stretch>
            <a:fillRect/>
          </a:stretch>
        </p:blipFill>
        <p:spPr bwMode="auto">
          <a:xfrm>
            <a:off x="1752600" y="0"/>
            <a:ext cx="5029200" cy="7418380"/>
          </a:xfrm>
          <a:prstGeom prst="rect">
            <a:avLst/>
          </a:prstGeom>
          <a:noFill/>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494466"/>
            <a:ext cx="7182800" cy="830997"/>
          </a:xfrm>
          <a:prstGeom prst="rect">
            <a:avLst/>
          </a:prstGeom>
          <a:noFill/>
        </p:spPr>
        <p:txBody>
          <a:bodyPr wrap="none" rtlCol="0">
            <a:spAutoFit/>
          </a:bodyPr>
          <a:lstStyle/>
          <a:p>
            <a:r>
              <a:rPr lang="en-US" sz="4800" dirty="0" smtClean="0"/>
              <a:t>Why do people play games?</a:t>
            </a:r>
            <a:endParaRPr lang="en-US" sz="4800" dirty="0"/>
          </a:p>
        </p:txBody>
      </p:sp>
      <p:sp>
        <p:nvSpPr>
          <p:cNvPr id="3" name="TextBox 2"/>
          <p:cNvSpPr txBox="1"/>
          <p:nvPr/>
        </p:nvSpPr>
        <p:spPr>
          <a:xfrm>
            <a:off x="762000" y="1357758"/>
            <a:ext cx="7563800" cy="3416320"/>
          </a:xfrm>
          <a:prstGeom prst="rect">
            <a:avLst/>
          </a:prstGeom>
          <a:noFill/>
        </p:spPr>
        <p:txBody>
          <a:bodyPr wrap="square" rtlCol="0">
            <a:spAutoFit/>
          </a:bodyPr>
          <a:lstStyle/>
          <a:p>
            <a:pPr marL="285750" indent="-285750">
              <a:buFont typeface="Arial" pitchFamily="34" charset="0"/>
              <a:buChar char="•"/>
            </a:pPr>
            <a:r>
              <a:rPr lang="en-US" sz="3600" dirty="0" smtClean="0"/>
              <a:t>Scripted Roles</a:t>
            </a:r>
          </a:p>
          <a:p>
            <a:pPr marL="285750" indent="-285750">
              <a:buFont typeface="Arial" pitchFamily="34" charset="0"/>
              <a:buChar char="•"/>
            </a:pPr>
            <a:r>
              <a:rPr lang="en-US" sz="3600" dirty="0" smtClean="0"/>
              <a:t>Protection/Denial/Self-defense</a:t>
            </a:r>
          </a:p>
          <a:p>
            <a:pPr marL="285750" indent="-285750">
              <a:buFont typeface="Arial" pitchFamily="34" charset="0"/>
              <a:buChar char="•"/>
            </a:pPr>
            <a:r>
              <a:rPr lang="en-US" sz="3600" dirty="0" smtClean="0"/>
              <a:t>Meet their needs:</a:t>
            </a:r>
          </a:p>
          <a:p>
            <a:pPr marL="742950" lvl="1" indent="-285750">
              <a:buFont typeface="Arial" pitchFamily="34" charset="0"/>
              <a:buChar char="•"/>
            </a:pPr>
            <a:r>
              <a:rPr lang="en-US" sz="3600" dirty="0" smtClean="0"/>
              <a:t>Fear of rejection</a:t>
            </a:r>
          </a:p>
          <a:p>
            <a:pPr marL="742950" lvl="1" indent="-285750">
              <a:buFont typeface="Arial" pitchFamily="34" charset="0"/>
              <a:buChar char="•"/>
            </a:pPr>
            <a:r>
              <a:rPr lang="en-US" sz="3600" dirty="0" smtClean="0"/>
              <a:t>Wanting to be of help</a:t>
            </a:r>
          </a:p>
          <a:p>
            <a:pPr marL="742950" lvl="1" indent="-285750">
              <a:buFont typeface="Arial" pitchFamily="34" charset="0"/>
              <a:buChar char="•"/>
            </a:pPr>
            <a:r>
              <a:rPr lang="en-US" sz="3600" dirty="0" smtClean="0"/>
              <a:t>To feel superior</a:t>
            </a:r>
            <a:endParaRPr lang="en-US" sz="3600" dirty="0"/>
          </a:p>
        </p:txBody>
      </p:sp>
    </p:spTree>
    <p:extLst>
      <p:ext uri="{BB962C8B-B14F-4D97-AF65-F5344CB8AC3E}">
        <p14:creationId xmlns:p14="http://schemas.microsoft.com/office/powerpoint/2010/main" val="23878765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http://www.integraldevelopment.com/photo_dramatriangle.jpg"/>
          <p:cNvPicPr>
            <a:picLocks noChangeAspect="1" noChangeArrowheads="1"/>
          </p:cNvPicPr>
          <p:nvPr/>
        </p:nvPicPr>
        <p:blipFill>
          <a:blip r:embed="rId3" cstate="print"/>
          <a:srcRect/>
          <a:stretch>
            <a:fillRect/>
          </a:stretch>
        </p:blipFill>
        <p:spPr bwMode="auto">
          <a:xfrm>
            <a:off x="1371600" y="1278501"/>
            <a:ext cx="6172200" cy="4622696"/>
          </a:xfrm>
          <a:prstGeom prst="rect">
            <a:avLst/>
          </a:prstGeom>
          <a:noFill/>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3.gstatic.com/images?q=tbn:ANd9GcQZbp7JM3zslz4eKPWMfVTQ8BmQPjyEptmRqvqW2K3siEDNWatp3xb4xCEa"/>
          <p:cNvPicPr>
            <a:picLocks noChangeAspect="1" noChangeArrowheads="1"/>
          </p:cNvPicPr>
          <p:nvPr/>
        </p:nvPicPr>
        <p:blipFill>
          <a:blip r:embed="rId2" cstate="print">
            <a:lum contrast="30000"/>
          </a:blip>
          <a:srcRect/>
          <a:stretch>
            <a:fillRect/>
          </a:stretch>
        </p:blipFill>
        <p:spPr bwMode="auto">
          <a:xfrm>
            <a:off x="1752600" y="1151288"/>
            <a:ext cx="5428254" cy="4792311"/>
          </a:xfrm>
          <a:prstGeom prst="rect">
            <a:avLst/>
          </a:prstGeom>
          <a:noFill/>
        </p:spPr>
      </p:pic>
      <p:sp>
        <p:nvSpPr>
          <p:cNvPr id="3" name="TextBox 2"/>
          <p:cNvSpPr txBox="1"/>
          <p:nvPr/>
        </p:nvSpPr>
        <p:spPr>
          <a:xfrm>
            <a:off x="152400" y="228600"/>
            <a:ext cx="8305800" cy="64633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3600" b="1" cap="all" dirty="0" smtClean="0">
                <a:ln/>
                <a:solidFill>
                  <a:schemeClr val="accent1">
                    <a:lumMod val="75000"/>
                  </a:schemeClr>
                </a:solidFill>
                <a:effectLst>
                  <a:outerShdw blurRad="19685" dist="12700" dir="5400000" algn="tl" rotWithShape="0">
                    <a:srgbClr val="FF5050">
                      <a:alpha val="60000"/>
                    </a:srgbClr>
                  </a:outerShdw>
                </a:effectLst>
              </a:rPr>
              <a:t>The Dysfunctional Relationship</a:t>
            </a:r>
            <a:endParaRPr lang="en-US" sz="3600" b="1" cap="all" dirty="0">
              <a:ln/>
              <a:solidFill>
                <a:schemeClr val="accent1">
                  <a:lumMod val="75000"/>
                </a:schemeClr>
              </a:solidFill>
              <a:effectLst>
                <a:outerShdw blurRad="19685" dist="12700" dir="5400000" algn="tl" rotWithShape="0">
                  <a:srgbClr val="FF5050">
                    <a:alpha val="60000"/>
                  </a:srgbClr>
                </a:outerShdw>
              </a:effectLst>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8"/>
          <p:cNvSpPr txBox="1">
            <a:spLocks noChangeArrowheads="1"/>
          </p:cNvSpPr>
          <p:nvPr/>
        </p:nvSpPr>
        <p:spPr bwMode="auto">
          <a:xfrm>
            <a:off x="381000" y="228600"/>
            <a:ext cx="6324600" cy="523220"/>
          </a:xfrm>
          <a:prstGeom prst="rect">
            <a:avLst/>
          </a:prstGeom>
          <a:noFill/>
          <a:ln w="9525">
            <a:noFill/>
            <a:miter lim="800000"/>
            <a:headEnd/>
            <a:tailEnd/>
          </a:ln>
        </p:spPr>
        <p:txBody>
          <a:bodyPr wrap="square">
            <a:spAutoFit/>
          </a:bodyPr>
          <a:lstStyle/>
          <a:p>
            <a:r>
              <a:rPr lang="en-US" sz="2800" b="1" dirty="0">
                <a:latin typeface="+mj-lt"/>
              </a:rPr>
              <a:t>The Drama [Game] Triangle </a:t>
            </a:r>
          </a:p>
        </p:txBody>
      </p:sp>
      <p:sp>
        <p:nvSpPr>
          <p:cNvPr id="11" name="TextBox 40"/>
          <p:cNvSpPr txBox="1">
            <a:spLocks noChangeArrowheads="1"/>
          </p:cNvSpPr>
          <p:nvPr/>
        </p:nvSpPr>
        <p:spPr bwMode="auto">
          <a:xfrm rot="21034355">
            <a:off x="381000" y="4038600"/>
            <a:ext cx="1981200" cy="203132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b="1" dirty="0">
                <a:solidFill>
                  <a:srgbClr val="FFC000"/>
                </a:solidFill>
                <a:latin typeface="Georgia" pitchFamily="18" charset="0"/>
              </a:rPr>
              <a:t>Unspoken Message </a:t>
            </a:r>
          </a:p>
          <a:p>
            <a:pPr algn="ctr"/>
            <a:r>
              <a:rPr lang="en-US" b="1" dirty="0">
                <a:latin typeface="Georgia" pitchFamily="18" charset="0"/>
              </a:rPr>
              <a:t>“ I am better than you, you are inferior” </a:t>
            </a:r>
            <a:endParaRPr lang="en-US" b="1" dirty="0" smtClean="0">
              <a:latin typeface="Georgia" pitchFamily="18" charset="0"/>
            </a:endParaRPr>
          </a:p>
          <a:p>
            <a:pPr algn="ctr"/>
            <a:endParaRPr lang="en-US" b="1" dirty="0">
              <a:latin typeface="Georgia" pitchFamily="18" charset="0"/>
            </a:endParaRPr>
          </a:p>
          <a:p>
            <a:pPr algn="ctr"/>
            <a:r>
              <a:rPr lang="en-US" b="1" dirty="0">
                <a:latin typeface="Georgia" pitchFamily="18" charset="0"/>
              </a:rPr>
              <a:t>OK/Not OK</a:t>
            </a:r>
          </a:p>
        </p:txBody>
      </p:sp>
      <p:sp>
        <p:nvSpPr>
          <p:cNvPr id="13" name="TextBox 42"/>
          <p:cNvSpPr txBox="1">
            <a:spLocks noChangeArrowheads="1"/>
          </p:cNvSpPr>
          <p:nvPr/>
        </p:nvSpPr>
        <p:spPr bwMode="auto">
          <a:xfrm rot="338551">
            <a:off x="6781800" y="3900438"/>
            <a:ext cx="1981200" cy="230832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a:r>
              <a:rPr lang="en-US" b="1" dirty="0">
                <a:solidFill>
                  <a:srgbClr val="FFC000"/>
                </a:solidFill>
                <a:latin typeface="Georgia" pitchFamily="18" charset="0"/>
              </a:rPr>
              <a:t>Unspoken Message </a:t>
            </a:r>
          </a:p>
          <a:p>
            <a:pPr algn="ctr"/>
            <a:r>
              <a:rPr lang="en-US" b="1" dirty="0">
                <a:latin typeface="Georgia" pitchFamily="18" charset="0"/>
              </a:rPr>
              <a:t>“ I know more than you, you are inadequate” </a:t>
            </a:r>
          </a:p>
          <a:p>
            <a:pPr algn="ctr"/>
            <a:endParaRPr lang="en-US" b="1" dirty="0">
              <a:latin typeface="Georgia" pitchFamily="18" charset="0"/>
            </a:endParaRPr>
          </a:p>
          <a:p>
            <a:pPr algn="ctr"/>
            <a:r>
              <a:rPr lang="en-US" b="1" dirty="0">
                <a:latin typeface="Georgia" pitchFamily="18" charset="0"/>
              </a:rPr>
              <a:t>OK/Not OK</a:t>
            </a:r>
          </a:p>
        </p:txBody>
      </p:sp>
      <p:sp>
        <p:nvSpPr>
          <p:cNvPr id="15" name="TextBox 44"/>
          <p:cNvSpPr txBox="1">
            <a:spLocks noChangeArrowheads="1"/>
          </p:cNvSpPr>
          <p:nvPr/>
        </p:nvSpPr>
        <p:spPr bwMode="auto">
          <a:xfrm rot="570881">
            <a:off x="5640662" y="316076"/>
            <a:ext cx="1981200" cy="230832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r>
              <a:rPr lang="en-US" b="1" dirty="0">
                <a:solidFill>
                  <a:srgbClr val="FFC000"/>
                </a:solidFill>
                <a:latin typeface="Georgia" pitchFamily="18" charset="0"/>
              </a:rPr>
              <a:t>Unspoken Message </a:t>
            </a:r>
          </a:p>
          <a:p>
            <a:pPr algn="ctr"/>
            <a:r>
              <a:rPr lang="en-US" b="1" dirty="0">
                <a:latin typeface="Georgia" pitchFamily="18" charset="0"/>
              </a:rPr>
              <a:t>“ I am helpless, you are better than me</a:t>
            </a:r>
            <a:r>
              <a:rPr lang="en-US" b="1" dirty="0" smtClean="0">
                <a:latin typeface="Georgia" pitchFamily="18" charset="0"/>
              </a:rPr>
              <a:t>”</a:t>
            </a:r>
          </a:p>
          <a:p>
            <a:pPr algn="ctr"/>
            <a:r>
              <a:rPr lang="en-US" b="1" dirty="0" smtClean="0">
                <a:latin typeface="Georgia" pitchFamily="18" charset="0"/>
              </a:rPr>
              <a:t> </a:t>
            </a:r>
            <a:endParaRPr lang="en-US" b="1" dirty="0">
              <a:latin typeface="Georgia" pitchFamily="18" charset="0"/>
            </a:endParaRPr>
          </a:p>
          <a:p>
            <a:pPr algn="ctr"/>
            <a:r>
              <a:rPr lang="en-US" b="1" dirty="0">
                <a:latin typeface="Georgia" pitchFamily="18" charset="0"/>
              </a:rPr>
              <a:t>Not OK/ OK</a:t>
            </a:r>
          </a:p>
        </p:txBody>
      </p:sp>
      <p:graphicFrame>
        <p:nvGraphicFramePr>
          <p:cNvPr id="16" name="Diagram 15"/>
          <p:cNvGraphicFramePr/>
          <p:nvPr/>
        </p:nvGraphicFramePr>
        <p:xfrm>
          <a:off x="2438400" y="762000"/>
          <a:ext cx="4038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514600" y="1066800"/>
          <a:ext cx="4038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3730" name="AutoShape 2"/>
          <p:cNvSpPr>
            <a:spLocks noChangeArrowheads="1"/>
          </p:cNvSpPr>
          <p:nvPr/>
        </p:nvSpPr>
        <p:spPr bwMode="auto">
          <a:xfrm rot="860464">
            <a:off x="5609294" y="277709"/>
            <a:ext cx="2483918" cy="1920085"/>
          </a:xfrm>
          <a:prstGeom prst="flowChartAlternateProcess">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FFFF"/>
                </a:solidFill>
                <a:effectLst/>
                <a:latin typeface="Calibri" pitchFamily="34" charset="0"/>
                <a:cs typeface="Arial" pitchFamily="34" charset="0"/>
              </a:rPr>
              <a:t>Victim allows other to take responsibility for choices, actions and behavior. Blames; therefore gives up all personal power</a:t>
            </a:r>
            <a:r>
              <a:rPr kumimoji="0" lang="en-US" sz="1100" b="1" i="0" u="none" strike="noStrike" cap="none" normalizeH="0" baseline="0" dirty="0" smtClean="0">
                <a:ln>
                  <a:noFill/>
                </a:ln>
                <a:solidFill>
                  <a:srgbClr val="FFFFFF"/>
                </a:solidFill>
                <a:effectLst/>
                <a:latin typeface="Calibri" pitchFamily="34" charset="0"/>
                <a:cs typeface="Arial" pitchFamily="34" charset="0"/>
              </a:rPr>
              <a: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3731" name="AutoShape 3"/>
          <p:cNvSpPr>
            <a:spLocks noChangeArrowheads="1"/>
          </p:cNvSpPr>
          <p:nvPr/>
        </p:nvSpPr>
        <p:spPr bwMode="auto">
          <a:xfrm rot="19900188">
            <a:off x="208866" y="3734868"/>
            <a:ext cx="2216757" cy="2403186"/>
          </a:xfrm>
          <a:prstGeom prst="round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FFFF"/>
                </a:solidFill>
                <a:effectLst/>
                <a:latin typeface="Calibri" pitchFamily="34" charset="0"/>
                <a:cs typeface="Arial" pitchFamily="34" charset="0"/>
              </a:rPr>
              <a:t>Persecutor sets unrealistic, or unclear, expectations that cannot be met. Demotes; therefore prevents success in others.</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73732" name="AutoShape 4"/>
          <p:cNvSpPr>
            <a:spLocks noChangeArrowheads="1"/>
          </p:cNvSpPr>
          <p:nvPr/>
        </p:nvSpPr>
        <p:spPr bwMode="auto">
          <a:xfrm rot="1850098">
            <a:off x="6366331" y="2926620"/>
            <a:ext cx="2446959" cy="1965217"/>
          </a:xfrm>
          <a:prstGeom prst="round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Rescuer does for others what others are capable of doing for themselves. Enables; therefore arrests development.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73733" name="AutoShape 5"/>
          <p:cNvSpPr>
            <a:spLocks noChangeArrowheads="1"/>
          </p:cNvSpPr>
          <p:nvPr/>
        </p:nvSpPr>
        <p:spPr bwMode="auto">
          <a:xfrm rot="20305972">
            <a:off x="203307" y="410065"/>
            <a:ext cx="3394076" cy="1752600"/>
          </a:xfrm>
          <a:prstGeom prst="round2DiagRect">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lvl="0" algn="ctr" fontAlgn="base">
              <a:spcBef>
                <a:spcPct val="0"/>
              </a:spcBef>
              <a:spcAft>
                <a:spcPts val="1000"/>
              </a:spcAft>
            </a:pPr>
            <a:r>
              <a:rPr lang="en-US" dirty="0" smtClean="0">
                <a:solidFill>
                  <a:schemeClr val="tx1"/>
                </a:solidFill>
                <a:latin typeface="Calibri" pitchFamily="34" charset="0"/>
                <a:cs typeface="Arial" pitchFamily="34" charset="0"/>
              </a:rPr>
              <a:t>By accepting  or offering an invitation into  t</a:t>
            </a:r>
            <a:r>
              <a:rPr kumimoji="0" lang="en-US" b="0" i="0" u="none" strike="noStrike" cap="none" normalizeH="0" baseline="0" dirty="0" smtClean="0">
                <a:ln>
                  <a:noFill/>
                </a:ln>
                <a:solidFill>
                  <a:schemeClr val="tx1"/>
                </a:solidFill>
                <a:effectLst/>
                <a:latin typeface="Calibri" pitchFamily="34" charset="0"/>
                <a:cs typeface="Arial" pitchFamily="34" charset="0"/>
              </a:rPr>
              <a:t>he Drama Triangle</a:t>
            </a:r>
            <a:r>
              <a:rPr kumimoji="0" lang="en-US" b="0" i="0" u="none" strike="noStrike" cap="none" normalizeH="0" dirty="0" smtClean="0">
                <a:ln>
                  <a:noFill/>
                </a:ln>
                <a:solidFill>
                  <a:schemeClr val="tx1"/>
                </a:solidFill>
                <a:effectLst/>
                <a:latin typeface="Calibri" pitchFamily="34" charset="0"/>
                <a:cs typeface="Arial" pitchFamily="34" charset="0"/>
              </a:rPr>
              <a:t>  you</a:t>
            </a:r>
            <a:r>
              <a:rPr kumimoji="0" lang="en-US" b="0" i="0" u="none" strike="noStrike" cap="none" normalizeH="0" baseline="0" dirty="0" smtClean="0">
                <a:ln>
                  <a:noFill/>
                </a:ln>
                <a:solidFill>
                  <a:schemeClr val="tx1"/>
                </a:solidFill>
                <a:effectLst/>
                <a:latin typeface="Calibri" pitchFamily="34" charset="0"/>
                <a:cs typeface="Arial" pitchFamily="34" charset="0"/>
              </a:rPr>
              <a:t> are off and running in a negative spiral of dysfunction.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733"/>
                                        </p:tgtEl>
                                        <p:attrNameLst>
                                          <p:attrName>style.visibility</p:attrName>
                                        </p:attrNameLst>
                                      </p:cBhvr>
                                      <p:to>
                                        <p:strVal val="visible"/>
                                      </p:to>
                                    </p:set>
                                    <p:animEffect transition="in" filter="fade">
                                      <p:cBhvr>
                                        <p:cTn id="7" dur="2000"/>
                                        <p:tgtEl>
                                          <p:spTgt spid="737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730"/>
                                        </p:tgtEl>
                                        <p:attrNameLst>
                                          <p:attrName>style.visibility</p:attrName>
                                        </p:attrNameLst>
                                      </p:cBhvr>
                                      <p:to>
                                        <p:strVal val="visible"/>
                                      </p:to>
                                    </p:set>
                                    <p:animEffect transition="in" filter="fade">
                                      <p:cBhvr>
                                        <p:cTn id="12" dur="2000"/>
                                        <p:tgtEl>
                                          <p:spTgt spid="737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3731"/>
                                        </p:tgtEl>
                                        <p:attrNameLst>
                                          <p:attrName>style.visibility</p:attrName>
                                        </p:attrNameLst>
                                      </p:cBhvr>
                                      <p:to>
                                        <p:strVal val="visible"/>
                                      </p:to>
                                    </p:set>
                                    <p:animEffect transition="in" filter="fade">
                                      <p:cBhvr>
                                        <p:cTn id="17" dur="2000"/>
                                        <p:tgtEl>
                                          <p:spTgt spid="737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3732"/>
                                        </p:tgtEl>
                                        <p:attrNameLst>
                                          <p:attrName>style.visibility</p:attrName>
                                        </p:attrNameLst>
                                      </p:cBhvr>
                                      <p:to>
                                        <p:strVal val="visible"/>
                                      </p:to>
                                    </p:set>
                                    <p:animEffect transition="in" filter="fade">
                                      <p:cBhvr>
                                        <p:cTn id="22" dur="20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nimBg="1"/>
      <p:bldP spid="73731" grpId="0" animBg="1"/>
      <p:bldP spid="73732" grpId="0" animBg="1"/>
      <p:bldP spid="737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MMPROD_FLV_FILE_PATH" val="C:\Users\sandra\Documents\Coaching\Leadership\Seminars\AAMA\SAHRMA Presentation_pptx\Assets\Stop the Drama and Do the Work At the Whiteboard - YouTube_2.flv"/>
  <p:tag name="MMPROD_MANAGE_ASSETS" val="FALSE"/>
  <p:tag name="MMPROD_IS_H264"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CL Consulting">
      <a:dk1>
        <a:srgbClr val="525A7D"/>
      </a:dk1>
      <a:lt1>
        <a:srgbClr val="FFFFFF"/>
      </a:lt1>
      <a:dk2>
        <a:srgbClr val="7F7F7F"/>
      </a:dk2>
      <a:lt2>
        <a:srgbClr val="DDE9EC"/>
      </a:lt2>
      <a:accent1>
        <a:srgbClr val="727CA3"/>
      </a:accent1>
      <a:accent2>
        <a:srgbClr val="7F7F7F"/>
      </a:accent2>
      <a:accent3>
        <a:srgbClr val="D2DA7A"/>
      </a:accent3>
      <a:accent4>
        <a:srgbClr val="FADA7A"/>
      </a:accent4>
      <a:accent5>
        <a:srgbClr val="B88472"/>
      </a:accent5>
      <a:accent6>
        <a:srgbClr val="8E736A"/>
      </a:accent6>
      <a:hlink>
        <a:srgbClr val="000000"/>
      </a:hlink>
      <a:folHlink>
        <a:srgbClr val="000000"/>
      </a:folHlink>
    </a:clrScheme>
    <a:fontScheme name="CCL Consulting">
      <a:majorFont>
        <a:latin typeface="Cambria"/>
        <a:ea typeface=""/>
        <a:cs typeface=""/>
      </a:majorFont>
      <a:minorFont>
        <a:latin typeface="Calibri"/>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7514</TotalTime>
  <Words>2770</Words>
  <Application>Microsoft Office PowerPoint</Application>
  <PresentationFormat>On-screen Show (4:3)</PresentationFormat>
  <Paragraphs>202</Paragraphs>
  <Slides>25</Slides>
  <Notes>14</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Origin</vt:lpstr>
      <vt:lpstr>Custom Design</vt:lpstr>
      <vt:lpstr> "Leading for Dysfunction: The Dichotomy Between Leadership &amp; Performance"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Contact us at sandra@neverestsolutions.com or at 210-827-6427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Cora</dc:creator>
  <cp:lastModifiedBy>cowgirl</cp:lastModifiedBy>
  <cp:revision>552</cp:revision>
  <dcterms:created xsi:type="dcterms:W3CDTF">2011-10-11T22:01:11Z</dcterms:created>
  <dcterms:modified xsi:type="dcterms:W3CDTF">2012-11-30T04:33:26Z</dcterms:modified>
</cp:coreProperties>
</file>